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37"/>
  </p:notesMasterIdLst>
  <p:handoutMasterIdLst>
    <p:handoutMasterId r:id="rId38"/>
  </p:handoutMasterIdLst>
  <p:sldIdLst>
    <p:sldId id="257"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293" r:id="rId21"/>
    <p:sldId id="294" r:id="rId22"/>
    <p:sldId id="295" r:id="rId23"/>
    <p:sldId id="296" r:id="rId24"/>
    <p:sldId id="297" r:id="rId25"/>
    <p:sldId id="298" r:id="rId26"/>
    <p:sldId id="299" r:id="rId27"/>
    <p:sldId id="302" r:id="rId28"/>
    <p:sldId id="303" r:id="rId29"/>
    <p:sldId id="304" r:id="rId30"/>
    <p:sldId id="305" r:id="rId31"/>
    <p:sldId id="306" r:id="rId32"/>
    <p:sldId id="307" r:id="rId33"/>
    <p:sldId id="301" r:id="rId34"/>
    <p:sldId id="330" r:id="rId35"/>
    <p:sldId id="284" r:id="rId3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B36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82343" autoAdjust="0"/>
  </p:normalViewPr>
  <p:slideViewPr>
    <p:cSldViewPr snapToGrid="0">
      <p:cViewPr>
        <p:scale>
          <a:sx n="67" d="100"/>
          <a:sy n="67" d="100"/>
        </p:scale>
        <p:origin x="18" y="114"/>
      </p:cViewPr>
      <p:guideLst>
        <p:guide orient="horz" pos="2160"/>
        <p:guide pos="3840"/>
      </p:guideLst>
    </p:cSldViewPr>
  </p:slideViewPr>
  <p:outlineViewPr>
    <p:cViewPr>
      <p:scale>
        <a:sx n="33" d="100"/>
        <a:sy n="33" d="100"/>
      </p:scale>
      <p:origin x="0" y="11364"/>
    </p:cViewPr>
  </p:outlineViewPr>
  <p:notesTextViewPr>
    <p:cViewPr>
      <p:scale>
        <a:sx n="1" d="1"/>
        <a:sy n="1" d="1"/>
      </p:scale>
      <p:origin x="0" y="0"/>
    </p:cViewPr>
  </p:notesTextViewPr>
  <p:sorterViewPr>
    <p:cViewPr>
      <p:scale>
        <a:sx n="100" d="100"/>
        <a:sy n="100" d="100"/>
      </p:scale>
      <p:origin x="0" y="-15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pPr/>
              <a:t>5/2/2023</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pPr/>
              <a:t>‹#›</a:t>
            </a:fld>
            <a:endParaRPr lang="en-US"/>
          </a:p>
        </p:txBody>
      </p:sp>
    </p:spTree>
    <p:extLst>
      <p:ext uri="{BB962C8B-B14F-4D97-AF65-F5344CB8AC3E}">
        <p14:creationId xmlns=""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pPr/>
              <a:t>5/2/2023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pPr/>
              <a:t>‹#›</a:t>
            </a:fld>
            <a:endParaRPr lang="en-US"/>
          </a:p>
        </p:txBody>
      </p:sp>
    </p:spTree>
    <p:extLst>
      <p:ext uri="{BB962C8B-B14F-4D97-AF65-F5344CB8AC3E}">
        <p14:creationId xmlns=""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1</a:t>
            </a:fld>
            <a:endParaRPr lang="en-US"/>
          </a:p>
        </p:txBody>
      </p:sp>
    </p:spTree>
    <p:extLst>
      <p:ext uri="{BB962C8B-B14F-4D97-AF65-F5344CB8AC3E}">
        <p14:creationId xmlns="" xmlns:p14="http://schemas.microsoft.com/office/powerpoint/2010/main" val="9879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5/2/2023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pPr/>
              <a:t>5/2/2023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5/2/2023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pPr/>
              <a:t>5/2/2023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pPr/>
              <a:t>5/2/2023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pPr/>
              <a:t>5/2/2023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pPr/>
              <a:t>5/2/2023</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5/2/2023</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5/2/2023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5/2/2023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pPr/>
              <a:t>5/2/2023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1117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905000"/>
            <a:ext cx="5334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905000"/>
            <a:ext cx="5334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p:txBody>
          <a:bodyPr/>
          <a:lstStyle>
            <a:lvl1pPr>
              <a:defRPr/>
            </a:lvl1pPr>
          </a:lstStyle>
          <a:p>
            <a:pPr>
              <a:defRPr/>
            </a:pPr>
            <a:r>
              <a:rPr lang="en-US"/>
              <a:t>Copyright 2007, Prentice-Hall Inc.</a:t>
            </a:r>
          </a:p>
        </p:txBody>
      </p:sp>
      <p:sp>
        <p:nvSpPr>
          <p:cNvPr id="6" name="Rectangle 16"/>
          <p:cNvSpPr>
            <a:spLocks noGrp="1" noChangeArrowheads="1"/>
          </p:cNvSpPr>
          <p:nvPr>
            <p:ph type="sldNum" sz="quarter" idx="11"/>
          </p:nvPr>
        </p:nvSpPr>
        <p:spPr/>
        <p:txBody>
          <a:bodyPr/>
          <a:lstStyle>
            <a:lvl1pPr>
              <a:defRPr/>
            </a:lvl1pPr>
          </a:lstStyle>
          <a:p>
            <a:pPr>
              <a:defRPr/>
            </a:pPr>
            <a:r>
              <a:rPr lang="en-US"/>
              <a:t>6-</a:t>
            </a:r>
            <a:fld id="{B513E68A-9AA7-4C24-ABAD-724A9A5DA928}" type="slidenum">
              <a:rPr lang="en-US"/>
              <a:pPr>
                <a:defRPr/>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pPr/>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pPr/>
              <a:t>5/2/2023</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5/2/2023</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pPr/>
              <a:t>5/2/2023</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5/2/2023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4">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5/2/2023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 id="2147483673" r:id="rId20"/>
  </p:sldLayoutIdLst>
  <mc:AlternateContent xmlns:mc="http://schemas.openxmlformats.org/markup-compatibility/2006">
    <mc:Choice xmlns="" xmlns:p14="http://schemas.microsoft.com/office/powerpoint/2010/main" Requires="p14">
      <p:transition p14:dur="0"/>
    </mc:Choice>
    <mc:Fallback>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p:txBody>
          <a:bodyPr/>
          <a:lstStyle/>
          <a:p>
            <a:r>
              <a:rPr lang="en-US" b="1" dirty="0" smtClean="0"/>
              <a:t>Product Differentiation</a:t>
            </a:r>
            <a:endParaRPr lang="en-US" b="1" dirty="0"/>
          </a:p>
        </p:txBody>
      </p:sp>
      <p:sp>
        <p:nvSpPr>
          <p:cNvPr id="5" name="Rectangle 4"/>
          <p:cNvSpPr>
            <a:spLocks noGrp="1"/>
          </p:cNvSpPr>
          <p:nvPr>
            <p:ph type="subTitle" idx="1"/>
          </p:nvPr>
        </p:nvSpPr>
        <p:spPr/>
        <p:txBody>
          <a:bodyPr/>
          <a:lstStyle/>
          <a:p>
            <a:r>
              <a:rPr lang="en-US" dirty="0" smtClean="0"/>
              <a:t>UNIT- 8</a:t>
            </a:r>
            <a:endParaRPr lang="en-US"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60" dirty="0"/>
              <a:t>5.Ways </a:t>
            </a:r>
            <a:r>
              <a:rPr spc="10" dirty="0"/>
              <a:t>to </a:t>
            </a:r>
            <a:r>
              <a:rPr spc="-40" dirty="0"/>
              <a:t>promote</a:t>
            </a:r>
            <a:r>
              <a:rPr spc="30" dirty="0"/>
              <a:t> </a:t>
            </a:r>
            <a:r>
              <a:rPr spc="-135" dirty="0"/>
              <a:t>brands</a:t>
            </a:r>
          </a:p>
        </p:txBody>
      </p:sp>
      <p:sp>
        <p:nvSpPr>
          <p:cNvPr id="3" name="object 3"/>
          <p:cNvSpPr txBox="1"/>
          <p:nvPr/>
        </p:nvSpPr>
        <p:spPr>
          <a:xfrm>
            <a:off x="491134" y="898093"/>
            <a:ext cx="8151495" cy="1732280"/>
          </a:xfrm>
          <a:prstGeom prst="rect">
            <a:avLst/>
          </a:prstGeom>
        </p:spPr>
        <p:txBody>
          <a:bodyPr vert="horz" wrap="square" lIns="0" tIns="12065" rIns="0" bIns="0" rtlCol="0">
            <a:spAutoFit/>
          </a:bodyPr>
          <a:lstStyle/>
          <a:p>
            <a:pPr marL="469900" indent="-457200">
              <a:lnSpc>
                <a:spcPct val="100000"/>
              </a:lnSpc>
              <a:spcBef>
                <a:spcPts val="95"/>
              </a:spcBef>
              <a:buFont typeface="Wingdings"/>
              <a:buChar char=""/>
              <a:tabLst>
                <a:tab pos="469265" algn="l"/>
                <a:tab pos="469900" algn="l"/>
              </a:tabLst>
            </a:pPr>
            <a:r>
              <a:rPr sz="2800" b="1" spc="-150" dirty="0">
                <a:latin typeface="Arial"/>
                <a:cs typeface="Arial"/>
              </a:rPr>
              <a:t>Choose </a:t>
            </a:r>
            <a:r>
              <a:rPr sz="2800" b="1" spc="-30" dirty="0">
                <a:latin typeface="Arial"/>
                <a:cs typeface="Arial"/>
              </a:rPr>
              <a:t>the right </a:t>
            </a:r>
            <a:r>
              <a:rPr sz="2800" b="1" spc="-35" dirty="0">
                <a:latin typeface="Arial"/>
                <a:cs typeface="Arial"/>
              </a:rPr>
              <a:t>theme </a:t>
            </a:r>
            <a:r>
              <a:rPr sz="2800" b="1" spc="-25" dirty="0">
                <a:latin typeface="Arial"/>
                <a:cs typeface="Arial"/>
              </a:rPr>
              <a:t>for </a:t>
            </a:r>
            <a:r>
              <a:rPr sz="2800" b="1" spc="-30" dirty="0">
                <a:latin typeface="Arial"/>
                <a:cs typeface="Arial"/>
              </a:rPr>
              <a:t>the</a:t>
            </a:r>
            <a:r>
              <a:rPr sz="2800" b="1" spc="210" dirty="0">
                <a:latin typeface="Arial"/>
                <a:cs typeface="Arial"/>
              </a:rPr>
              <a:t> </a:t>
            </a:r>
            <a:r>
              <a:rPr sz="2800" b="1" spc="-70" dirty="0">
                <a:latin typeface="Arial"/>
                <a:cs typeface="Arial"/>
              </a:rPr>
              <a:t>advertisement.</a:t>
            </a:r>
            <a:endParaRPr sz="2800">
              <a:latin typeface="Arial"/>
              <a:cs typeface="Arial"/>
            </a:endParaRPr>
          </a:p>
          <a:p>
            <a:pPr marL="469900" indent="-457200">
              <a:lnSpc>
                <a:spcPct val="100000"/>
              </a:lnSpc>
              <a:spcBef>
                <a:spcPts val="5"/>
              </a:spcBef>
              <a:buFont typeface="Wingdings"/>
              <a:buChar char=""/>
              <a:tabLst>
                <a:tab pos="469265" algn="l"/>
                <a:tab pos="469900" algn="l"/>
              </a:tabLst>
            </a:pPr>
            <a:r>
              <a:rPr sz="2800" b="1" spc="-165" dirty="0">
                <a:latin typeface="Arial"/>
                <a:cs typeface="Arial"/>
              </a:rPr>
              <a:t>Use </a:t>
            </a:r>
            <a:r>
              <a:rPr sz="2800" b="1" spc="-130" dirty="0">
                <a:latin typeface="Arial"/>
                <a:cs typeface="Arial"/>
              </a:rPr>
              <a:t>catchy</a:t>
            </a:r>
            <a:r>
              <a:rPr sz="2800" b="1" spc="150" dirty="0">
                <a:latin typeface="Arial"/>
                <a:cs typeface="Arial"/>
              </a:rPr>
              <a:t> </a:t>
            </a:r>
            <a:r>
              <a:rPr sz="2800" b="1" spc="-90" dirty="0">
                <a:latin typeface="Arial"/>
                <a:cs typeface="Arial"/>
              </a:rPr>
              <a:t>taglines.</a:t>
            </a:r>
            <a:endParaRPr sz="2800">
              <a:latin typeface="Arial"/>
              <a:cs typeface="Arial"/>
            </a:endParaRPr>
          </a:p>
          <a:p>
            <a:pPr marL="469900" indent="-457200">
              <a:lnSpc>
                <a:spcPct val="100000"/>
              </a:lnSpc>
              <a:buFont typeface="Wingdings"/>
              <a:buChar char=""/>
              <a:tabLst>
                <a:tab pos="469265" algn="l"/>
                <a:tab pos="469900" algn="l"/>
              </a:tabLst>
            </a:pPr>
            <a:r>
              <a:rPr sz="2800" b="1" spc="-110" dirty="0">
                <a:latin typeface="Arial"/>
                <a:cs typeface="Arial"/>
              </a:rPr>
              <a:t>The </a:t>
            </a:r>
            <a:r>
              <a:rPr sz="2800" b="1" spc="-70" dirty="0">
                <a:latin typeface="Arial"/>
                <a:cs typeface="Arial"/>
              </a:rPr>
              <a:t>advertisement </a:t>
            </a:r>
            <a:r>
              <a:rPr sz="2800" b="1" spc="-95" dirty="0">
                <a:latin typeface="Arial"/>
                <a:cs typeface="Arial"/>
              </a:rPr>
              <a:t>must </a:t>
            </a:r>
            <a:r>
              <a:rPr sz="2800" b="1" spc="-20" dirty="0">
                <a:latin typeface="Arial"/>
                <a:cs typeface="Arial"/>
              </a:rPr>
              <a:t>not </a:t>
            </a:r>
            <a:r>
              <a:rPr sz="2800" b="1" spc="-125" dirty="0">
                <a:latin typeface="Arial"/>
                <a:cs typeface="Arial"/>
              </a:rPr>
              <a:t>confuse</a:t>
            </a:r>
            <a:r>
              <a:rPr sz="2800" b="1" spc="365" dirty="0">
                <a:latin typeface="Arial"/>
                <a:cs typeface="Arial"/>
              </a:rPr>
              <a:t> </a:t>
            </a:r>
            <a:r>
              <a:rPr sz="2800" b="1" spc="-60" dirty="0">
                <a:latin typeface="Arial"/>
                <a:cs typeface="Arial"/>
              </a:rPr>
              <a:t>people.</a:t>
            </a:r>
            <a:endParaRPr sz="2800">
              <a:latin typeface="Arial"/>
              <a:cs typeface="Arial"/>
            </a:endParaRPr>
          </a:p>
          <a:p>
            <a:pPr marL="469900" indent="-457200">
              <a:lnSpc>
                <a:spcPct val="100000"/>
              </a:lnSpc>
              <a:buFont typeface="Wingdings"/>
              <a:buChar char=""/>
              <a:tabLst>
                <a:tab pos="469265" algn="l"/>
                <a:tab pos="469900" algn="l"/>
              </a:tabLst>
            </a:pPr>
            <a:r>
              <a:rPr sz="2800" b="1" spc="-110" dirty="0">
                <a:latin typeface="Arial"/>
                <a:cs typeface="Arial"/>
              </a:rPr>
              <a:t>The </a:t>
            </a:r>
            <a:r>
              <a:rPr sz="2800" b="1" spc="-60" dirty="0">
                <a:latin typeface="Arial"/>
                <a:cs typeface="Arial"/>
              </a:rPr>
              <a:t>marketer </a:t>
            </a:r>
            <a:r>
              <a:rPr sz="2800" b="1" spc="-95" dirty="0">
                <a:latin typeface="Arial"/>
                <a:cs typeface="Arial"/>
              </a:rPr>
              <a:t>must </a:t>
            </a:r>
            <a:r>
              <a:rPr sz="2800" b="1" spc="-45" dirty="0">
                <a:latin typeface="Arial"/>
                <a:cs typeface="Arial"/>
              </a:rPr>
              <a:t>highlight </a:t>
            </a:r>
            <a:r>
              <a:rPr sz="2800" b="1" spc="-30" dirty="0">
                <a:latin typeface="Arial"/>
                <a:cs typeface="Arial"/>
              </a:rPr>
              <a:t>the </a:t>
            </a:r>
            <a:r>
              <a:rPr sz="2800" b="1" spc="-70" dirty="0">
                <a:latin typeface="Arial"/>
                <a:cs typeface="Arial"/>
              </a:rPr>
              <a:t>benefits </a:t>
            </a:r>
            <a:r>
              <a:rPr sz="2800" b="1" spc="-35" dirty="0">
                <a:latin typeface="Arial"/>
                <a:cs typeface="Arial"/>
              </a:rPr>
              <a:t>of</a:t>
            </a:r>
            <a:r>
              <a:rPr sz="2800" b="1" spc="465" dirty="0">
                <a:latin typeface="Arial"/>
                <a:cs typeface="Arial"/>
              </a:rPr>
              <a:t> </a:t>
            </a:r>
            <a:r>
              <a:rPr sz="2800" b="1" spc="-35" dirty="0">
                <a:latin typeface="Arial"/>
                <a:cs typeface="Arial"/>
              </a:rPr>
              <a:t>the</a:t>
            </a:r>
            <a:endParaRPr sz="2800">
              <a:latin typeface="Arial"/>
              <a:cs typeface="Aria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0623" y="510166"/>
            <a:ext cx="8333105" cy="3021965"/>
          </a:xfrm>
          <a:prstGeom prst="rect">
            <a:avLst/>
          </a:prstGeom>
        </p:spPr>
        <p:txBody>
          <a:bodyPr vert="horz" wrap="square" lIns="0" tIns="138430" rIns="0" bIns="0" rtlCol="0">
            <a:spAutoFit/>
          </a:bodyPr>
          <a:lstStyle/>
          <a:p>
            <a:pPr marL="12700">
              <a:lnSpc>
                <a:spcPct val="100000"/>
              </a:lnSpc>
              <a:spcBef>
                <a:spcPts val="1090"/>
              </a:spcBef>
            </a:pPr>
            <a:r>
              <a:rPr sz="3600" b="1" spc="-30" dirty="0">
                <a:latin typeface="Arial"/>
                <a:cs typeface="Arial"/>
              </a:rPr>
              <a:t>6.Maintain </a:t>
            </a:r>
            <a:r>
              <a:rPr sz="3600" b="1" spc="-35" dirty="0">
                <a:latin typeface="Arial"/>
                <a:cs typeface="Arial"/>
              </a:rPr>
              <a:t>the </a:t>
            </a:r>
            <a:r>
              <a:rPr sz="3600" b="1" spc="-90" dirty="0">
                <a:latin typeface="Arial"/>
                <a:cs typeface="Arial"/>
              </a:rPr>
              <a:t>position </a:t>
            </a:r>
            <a:r>
              <a:rPr sz="3600" b="1" spc="-40" dirty="0">
                <a:latin typeface="Arial"/>
                <a:cs typeface="Arial"/>
              </a:rPr>
              <a:t>of </a:t>
            </a:r>
            <a:r>
              <a:rPr sz="3600" b="1" spc="-35" dirty="0">
                <a:latin typeface="Arial"/>
                <a:cs typeface="Arial"/>
              </a:rPr>
              <a:t>the</a:t>
            </a:r>
            <a:r>
              <a:rPr sz="3600" b="1" spc="100" dirty="0">
                <a:latin typeface="Arial"/>
                <a:cs typeface="Arial"/>
              </a:rPr>
              <a:t> </a:t>
            </a:r>
            <a:r>
              <a:rPr sz="3600" b="1" spc="-70" dirty="0">
                <a:latin typeface="Arial"/>
                <a:cs typeface="Arial"/>
              </a:rPr>
              <a:t>brand</a:t>
            </a:r>
            <a:endParaRPr sz="3600">
              <a:latin typeface="Arial"/>
              <a:cs typeface="Arial"/>
            </a:endParaRPr>
          </a:p>
          <a:p>
            <a:pPr marL="12700" marR="5080">
              <a:lnSpc>
                <a:spcPct val="100000"/>
              </a:lnSpc>
              <a:spcBef>
                <a:spcPts val="994"/>
              </a:spcBef>
            </a:pPr>
            <a:r>
              <a:rPr sz="3600" b="1" spc="-175" dirty="0">
                <a:latin typeface="Arial"/>
                <a:cs typeface="Arial"/>
              </a:rPr>
              <a:t>For </a:t>
            </a:r>
            <a:r>
              <a:rPr sz="3600" b="1" spc="-110" dirty="0">
                <a:latin typeface="Arial"/>
                <a:cs typeface="Arial"/>
              </a:rPr>
              <a:t>an </a:t>
            </a:r>
            <a:r>
              <a:rPr sz="3600" b="1" spc="-80" dirty="0">
                <a:latin typeface="Arial"/>
                <a:cs typeface="Arial"/>
              </a:rPr>
              <a:t>effective </a:t>
            </a:r>
            <a:r>
              <a:rPr sz="3600" b="1" spc="-85" dirty="0">
                <a:latin typeface="Arial"/>
                <a:cs typeface="Arial"/>
              </a:rPr>
              <a:t>positioning </a:t>
            </a:r>
            <a:r>
              <a:rPr sz="3600" b="1" spc="15" dirty="0">
                <a:latin typeface="Arial"/>
                <a:cs typeface="Arial"/>
              </a:rPr>
              <a:t>it </a:t>
            </a:r>
            <a:r>
              <a:rPr sz="3600" b="1" spc="-260" dirty="0">
                <a:latin typeface="Arial"/>
                <a:cs typeface="Arial"/>
              </a:rPr>
              <a:t>is  </a:t>
            </a:r>
            <a:r>
              <a:rPr sz="3600" b="1" spc="-155" dirty="0">
                <a:latin typeface="Arial"/>
                <a:cs typeface="Arial"/>
              </a:rPr>
              <a:t>essential </a:t>
            </a:r>
            <a:r>
              <a:rPr sz="3600" b="1" spc="-30" dirty="0">
                <a:latin typeface="Arial"/>
                <a:cs typeface="Arial"/>
              </a:rPr>
              <a:t>for </a:t>
            </a:r>
            <a:r>
              <a:rPr sz="3600" b="1" spc="-35" dirty="0">
                <a:latin typeface="Arial"/>
                <a:cs typeface="Arial"/>
              </a:rPr>
              <a:t>the </a:t>
            </a:r>
            <a:r>
              <a:rPr sz="3600" b="1" spc="-114" dirty="0">
                <a:latin typeface="Arial"/>
                <a:cs typeface="Arial"/>
              </a:rPr>
              <a:t>marketers </a:t>
            </a:r>
            <a:r>
              <a:rPr sz="3600" b="1" spc="10" dirty="0">
                <a:latin typeface="Arial"/>
                <a:cs typeface="Arial"/>
              </a:rPr>
              <a:t>to </a:t>
            </a:r>
            <a:r>
              <a:rPr sz="3600" b="1" spc="-95" dirty="0">
                <a:latin typeface="Arial"/>
                <a:cs typeface="Arial"/>
              </a:rPr>
              <a:t>continue  </a:t>
            </a:r>
            <a:r>
              <a:rPr sz="3600" b="1" spc="10" dirty="0">
                <a:latin typeface="Arial"/>
                <a:cs typeface="Arial"/>
              </a:rPr>
              <a:t>to </a:t>
            </a:r>
            <a:r>
              <a:rPr sz="3600" b="1" spc="-110" dirty="0">
                <a:latin typeface="Arial"/>
                <a:cs typeface="Arial"/>
              </a:rPr>
              <a:t>live </a:t>
            </a:r>
            <a:r>
              <a:rPr sz="3600" b="1" spc="-70" dirty="0">
                <a:latin typeface="Arial"/>
                <a:cs typeface="Arial"/>
              </a:rPr>
              <a:t>up </a:t>
            </a:r>
            <a:r>
              <a:rPr sz="3600" b="1" spc="10" dirty="0">
                <a:latin typeface="Arial"/>
                <a:cs typeface="Arial"/>
              </a:rPr>
              <a:t>to </a:t>
            </a:r>
            <a:r>
              <a:rPr sz="3600" b="1" spc="-35" dirty="0">
                <a:latin typeface="Arial"/>
                <a:cs typeface="Arial"/>
              </a:rPr>
              <a:t>the </a:t>
            </a:r>
            <a:r>
              <a:rPr sz="3600" b="1" spc="-114" dirty="0">
                <a:latin typeface="Arial"/>
                <a:cs typeface="Arial"/>
              </a:rPr>
              <a:t>expectations </a:t>
            </a:r>
            <a:r>
              <a:rPr sz="3600" b="1" spc="-40" dirty="0">
                <a:latin typeface="Arial"/>
                <a:cs typeface="Arial"/>
              </a:rPr>
              <a:t>of </a:t>
            </a:r>
            <a:r>
              <a:rPr sz="3600" b="1" spc="-35" dirty="0">
                <a:latin typeface="Arial"/>
                <a:cs typeface="Arial"/>
              </a:rPr>
              <a:t>the</a:t>
            </a:r>
            <a:r>
              <a:rPr sz="3600" b="1" spc="210" dirty="0">
                <a:latin typeface="Arial"/>
                <a:cs typeface="Arial"/>
              </a:rPr>
              <a:t> </a:t>
            </a:r>
            <a:r>
              <a:rPr sz="3600" b="1" spc="-80" dirty="0">
                <a:latin typeface="Arial"/>
                <a:cs typeface="Arial"/>
              </a:rPr>
              <a:t>end</a:t>
            </a:r>
            <a:endParaRPr sz="3600">
              <a:latin typeface="Arial"/>
              <a:cs typeface="Arial"/>
            </a:endParaRPr>
          </a:p>
          <a:p>
            <a:pPr marL="12700">
              <a:lnSpc>
                <a:spcPct val="100000"/>
              </a:lnSpc>
              <a:spcBef>
                <a:spcPts val="5"/>
              </a:spcBef>
            </a:pPr>
            <a:r>
              <a:rPr sz="3600" b="1" spc="245" dirty="0">
                <a:latin typeface="Arial"/>
                <a:cs typeface="Arial"/>
              </a:rPr>
              <a:t>-</a:t>
            </a:r>
            <a:r>
              <a:rPr sz="3600" b="1" spc="-20" dirty="0">
                <a:latin typeface="Arial"/>
                <a:cs typeface="Arial"/>
              </a:rPr>
              <a:t> </a:t>
            </a:r>
            <a:r>
              <a:rPr sz="3600" b="1" spc="-220" dirty="0">
                <a:latin typeface="Arial"/>
                <a:cs typeface="Arial"/>
              </a:rPr>
              <a:t>users.</a:t>
            </a:r>
            <a:endParaRPr sz="3600">
              <a:latin typeface="Arial"/>
              <a:cs typeface="Aria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6310" y="630682"/>
            <a:ext cx="8209280" cy="5204630"/>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90C225"/>
                </a:solidFill>
                <a:latin typeface="Trebuchet MS"/>
                <a:cs typeface="Trebuchet MS"/>
              </a:rPr>
              <a:t>Identifying </a:t>
            </a:r>
            <a:r>
              <a:rPr sz="3200" spc="-20" dirty="0">
                <a:solidFill>
                  <a:srgbClr val="90C225"/>
                </a:solidFill>
                <a:latin typeface="Trebuchet MS"/>
                <a:cs typeface="Trebuchet MS"/>
              </a:rPr>
              <a:t>Possible </a:t>
            </a:r>
            <a:r>
              <a:rPr sz="3200" spc="-5" dirty="0">
                <a:solidFill>
                  <a:srgbClr val="90C225"/>
                </a:solidFill>
                <a:latin typeface="Trebuchet MS"/>
                <a:cs typeface="Trebuchet MS"/>
              </a:rPr>
              <a:t>Competitive</a:t>
            </a:r>
            <a:r>
              <a:rPr sz="3200" spc="-114" dirty="0">
                <a:solidFill>
                  <a:srgbClr val="90C225"/>
                </a:solidFill>
                <a:latin typeface="Trebuchet MS"/>
                <a:cs typeface="Trebuchet MS"/>
              </a:rPr>
              <a:t> </a:t>
            </a:r>
            <a:r>
              <a:rPr sz="3200" spc="-5" dirty="0">
                <a:solidFill>
                  <a:srgbClr val="90C225"/>
                </a:solidFill>
                <a:latin typeface="Trebuchet MS"/>
                <a:cs typeface="Trebuchet MS"/>
              </a:rPr>
              <a:t>Advantages.</a:t>
            </a:r>
            <a:endParaRPr sz="3200">
              <a:latin typeface="Trebuchet MS"/>
              <a:cs typeface="Trebuchet MS"/>
            </a:endParaRPr>
          </a:p>
          <a:p>
            <a:pPr>
              <a:lnSpc>
                <a:spcPct val="100000"/>
              </a:lnSpc>
            </a:pPr>
            <a:endParaRPr sz="3700">
              <a:latin typeface="Trebuchet MS"/>
              <a:cs typeface="Trebuchet MS"/>
            </a:endParaRPr>
          </a:p>
          <a:p>
            <a:pPr>
              <a:lnSpc>
                <a:spcPct val="100000"/>
              </a:lnSpc>
            </a:pPr>
            <a:endParaRPr sz="3500">
              <a:latin typeface="Trebuchet MS"/>
              <a:cs typeface="Trebuchet MS"/>
            </a:endParaRPr>
          </a:p>
          <a:p>
            <a:pPr marL="375920" indent="-363855">
              <a:lnSpc>
                <a:spcPct val="100000"/>
              </a:lnSpc>
              <a:spcBef>
                <a:spcPts val="5"/>
              </a:spcBef>
              <a:buClr>
                <a:srgbClr val="90C225"/>
              </a:buClr>
              <a:buSzPct val="77500"/>
              <a:buFont typeface="Wingdings"/>
              <a:buChar char=""/>
              <a:tabLst>
                <a:tab pos="376555" algn="l"/>
              </a:tabLst>
            </a:pPr>
            <a:r>
              <a:rPr sz="4000" b="1" spc="-130" dirty="0">
                <a:latin typeface="Arial"/>
                <a:cs typeface="Arial"/>
              </a:rPr>
              <a:t>Product</a:t>
            </a:r>
            <a:r>
              <a:rPr sz="4000" b="1" spc="-20" dirty="0">
                <a:latin typeface="Arial"/>
                <a:cs typeface="Arial"/>
              </a:rPr>
              <a:t> </a:t>
            </a:r>
            <a:r>
              <a:rPr sz="4000" b="1" spc="-50" dirty="0">
                <a:latin typeface="Arial"/>
                <a:cs typeface="Arial"/>
              </a:rPr>
              <a:t>differentiation</a:t>
            </a:r>
            <a:endParaRPr sz="4000">
              <a:latin typeface="Arial"/>
              <a:cs typeface="Arial"/>
            </a:endParaRPr>
          </a:p>
          <a:p>
            <a:pPr marL="375920" indent="-363855">
              <a:lnSpc>
                <a:spcPct val="100000"/>
              </a:lnSpc>
              <a:spcBef>
                <a:spcPts val="994"/>
              </a:spcBef>
              <a:buClr>
                <a:srgbClr val="90C225"/>
              </a:buClr>
              <a:buSzPct val="77500"/>
              <a:buFont typeface="Wingdings"/>
              <a:buChar char=""/>
              <a:tabLst>
                <a:tab pos="376555" algn="l"/>
              </a:tabLst>
            </a:pPr>
            <a:r>
              <a:rPr sz="4000" b="1" spc="-185" dirty="0">
                <a:latin typeface="Arial"/>
                <a:cs typeface="Arial"/>
              </a:rPr>
              <a:t>Service</a:t>
            </a:r>
            <a:r>
              <a:rPr sz="4000" b="1" spc="-10" dirty="0">
                <a:latin typeface="Arial"/>
                <a:cs typeface="Arial"/>
              </a:rPr>
              <a:t> </a:t>
            </a:r>
            <a:r>
              <a:rPr sz="4000" b="1" spc="-50" dirty="0">
                <a:latin typeface="Arial"/>
                <a:cs typeface="Arial"/>
              </a:rPr>
              <a:t>differentiation</a:t>
            </a:r>
            <a:endParaRPr sz="4000">
              <a:latin typeface="Arial"/>
              <a:cs typeface="Arial"/>
            </a:endParaRPr>
          </a:p>
          <a:p>
            <a:pPr marL="514984" indent="-502920">
              <a:lnSpc>
                <a:spcPct val="100000"/>
              </a:lnSpc>
              <a:spcBef>
                <a:spcPts val="994"/>
              </a:spcBef>
              <a:buClr>
                <a:srgbClr val="90C225"/>
              </a:buClr>
              <a:buSzPct val="77500"/>
              <a:buFont typeface="Wingdings"/>
              <a:buChar char=""/>
              <a:tabLst>
                <a:tab pos="515620" algn="l"/>
              </a:tabLst>
            </a:pPr>
            <a:r>
              <a:rPr sz="4000" b="1" spc="-155" dirty="0">
                <a:latin typeface="Arial"/>
                <a:cs typeface="Arial"/>
              </a:rPr>
              <a:t>Channel</a:t>
            </a:r>
            <a:r>
              <a:rPr sz="4000" b="1" spc="5" dirty="0">
                <a:latin typeface="Arial"/>
                <a:cs typeface="Arial"/>
              </a:rPr>
              <a:t> </a:t>
            </a:r>
            <a:r>
              <a:rPr sz="4000" b="1" spc="-50" dirty="0">
                <a:latin typeface="Arial"/>
                <a:cs typeface="Arial"/>
              </a:rPr>
              <a:t>differentiation</a:t>
            </a:r>
            <a:endParaRPr sz="4000">
              <a:latin typeface="Arial"/>
              <a:cs typeface="Arial"/>
            </a:endParaRPr>
          </a:p>
          <a:p>
            <a:pPr marL="514984" indent="-502920">
              <a:lnSpc>
                <a:spcPct val="100000"/>
              </a:lnSpc>
              <a:spcBef>
                <a:spcPts val="1015"/>
              </a:spcBef>
              <a:buClr>
                <a:srgbClr val="90C225"/>
              </a:buClr>
              <a:buSzPct val="77500"/>
              <a:buFont typeface="Wingdings"/>
              <a:buChar char=""/>
              <a:tabLst>
                <a:tab pos="515620" algn="l"/>
              </a:tabLst>
            </a:pPr>
            <a:r>
              <a:rPr sz="4000" b="1" spc="-145" dirty="0">
                <a:latin typeface="Arial"/>
                <a:cs typeface="Arial"/>
              </a:rPr>
              <a:t>People</a:t>
            </a:r>
            <a:r>
              <a:rPr sz="4000" b="1" spc="-10" dirty="0">
                <a:latin typeface="Arial"/>
                <a:cs typeface="Arial"/>
              </a:rPr>
              <a:t> </a:t>
            </a:r>
            <a:r>
              <a:rPr sz="4000" b="1" spc="-50" dirty="0">
                <a:latin typeface="Arial"/>
                <a:cs typeface="Arial"/>
              </a:rPr>
              <a:t>differentiation</a:t>
            </a:r>
            <a:endParaRPr sz="4000">
              <a:latin typeface="Arial"/>
              <a:cs typeface="Arial"/>
            </a:endParaRPr>
          </a:p>
          <a:p>
            <a:pPr marL="375920" indent="-363855">
              <a:lnSpc>
                <a:spcPct val="100000"/>
              </a:lnSpc>
              <a:spcBef>
                <a:spcPts val="994"/>
              </a:spcBef>
              <a:buClr>
                <a:srgbClr val="90C225"/>
              </a:buClr>
              <a:buSzPct val="77500"/>
              <a:buFont typeface="Wingdings"/>
              <a:buChar char=""/>
              <a:tabLst>
                <a:tab pos="376555" algn="l"/>
              </a:tabLst>
            </a:pPr>
            <a:r>
              <a:rPr sz="4000" b="1" spc="-50" dirty="0">
                <a:latin typeface="Arial"/>
                <a:cs typeface="Arial"/>
              </a:rPr>
              <a:t>Image</a:t>
            </a:r>
            <a:r>
              <a:rPr sz="4000" b="1" spc="-15" dirty="0">
                <a:latin typeface="Arial"/>
                <a:cs typeface="Arial"/>
              </a:rPr>
              <a:t> </a:t>
            </a:r>
            <a:r>
              <a:rPr sz="4000" b="1" spc="-50" dirty="0">
                <a:latin typeface="Arial"/>
                <a:cs typeface="Arial"/>
              </a:rPr>
              <a:t>differentiation</a:t>
            </a:r>
            <a:endParaRPr sz="4000">
              <a:latin typeface="Arial"/>
              <a:cs typeface="Aria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417067"/>
            <a:ext cx="7132955" cy="848360"/>
          </a:xfrm>
          <a:prstGeom prst="rect">
            <a:avLst/>
          </a:prstGeom>
        </p:spPr>
        <p:txBody>
          <a:bodyPr vert="horz" wrap="square" lIns="0" tIns="12700" rIns="0" bIns="0" rtlCol="0">
            <a:spAutoFit/>
          </a:bodyPr>
          <a:lstStyle/>
          <a:p>
            <a:pPr marL="12700">
              <a:lnSpc>
                <a:spcPct val="100000"/>
              </a:lnSpc>
              <a:spcBef>
                <a:spcPts val="100"/>
              </a:spcBef>
            </a:pPr>
            <a:r>
              <a:rPr sz="5400" b="0" spc="-40" dirty="0">
                <a:solidFill>
                  <a:srgbClr val="90C225"/>
                </a:solidFill>
                <a:latin typeface="Trebuchet MS"/>
                <a:cs typeface="Trebuchet MS"/>
              </a:rPr>
              <a:t>Product</a:t>
            </a:r>
            <a:r>
              <a:rPr sz="5400" b="0" spc="-70" dirty="0">
                <a:solidFill>
                  <a:srgbClr val="90C225"/>
                </a:solidFill>
                <a:latin typeface="Trebuchet MS"/>
                <a:cs typeface="Trebuchet MS"/>
              </a:rPr>
              <a:t> </a:t>
            </a:r>
            <a:r>
              <a:rPr sz="5400" b="0" spc="-5" dirty="0">
                <a:solidFill>
                  <a:srgbClr val="90C225"/>
                </a:solidFill>
                <a:latin typeface="Trebuchet MS"/>
                <a:cs typeface="Trebuchet MS"/>
              </a:rPr>
              <a:t>Differentiation</a:t>
            </a:r>
            <a:endParaRPr sz="5400">
              <a:latin typeface="Trebuchet MS"/>
              <a:cs typeface="Trebuchet MS"/>
            </a:endParaRPr>
          </a:p>
        </p:txBody>
      </p:sp>
      <p:sp>
        <p:nvSpPr>
          <p:cNvPr id="3" name="object 3"/>
          <p:cNvSpPr txBox="1"/>
          <p:nvPr/>
        </p:nvSpPr>
        <p:spPr>
          <a:xfrm>
            <a:off x="756310" y="1333245"/>
            <a:ext cx="8017509" cy="2591435"/>
          </a:xfrm>
          <a:prstGeom prst="rect">
            <a:avLst/>
          </a:prstGeom>
        </p:spPr>
        <p:txBody>
          <a:bodyPr vert="horz" wrap="square" lIns="0" tIns="13335" rIns="0" bIns="0" rtlCol="0">
            <a:spAutoFit/>
          </a:bodyPr>
          <a:lstStyle/>
          <a:p>
            <a:pPr marL="12700" marR="5080">
              <a:lnSpc>
                <a:spcPct val="100000"/>
              </a:lnSpc>
              <a:spcBef>
                <a:spcPts val="105"/>
              </a:spcBef>
            </a:pPr>
            <a:r>
              <a:rPr sz="3200" b="1" spc="-105" dirty="0">
                <a:latin typeface="Arial"/>
                <a:cs typeface="Arial"/>
              </a:rPr>
              <a:t>Product </a:t>
            </a:r>
            <a:r>
              <a:rPr sz="3200" b="1" spc="-35" dirty="0">
                <a:latin typeface="Arial"/>
                <a:cs typeface="Arial"/>
              </a:rPr>
              <a:t>differentiation </a:t>
            </a:r>
            <a:r>
              <a:rPr sz="3200" b="1" spc="-229" dirty="0">
                <a:latin typeface="Arial"/>
                <a:cs typeface="Arial"/>
              </a:rPr>
              <a:t>is </a:t>
            </a:r>
            <a:r>
              <a:rPr sz="3200" b="1" spc="-70" dirty="0">
                <a:latin typeface="Arial"/>
                <a:cs typeface="Arial"/>
              </a:rPr>
              <a:t>how </a:t>
            </a:r>
            <a:r>
              <a:rPr sz="3200" b="1" spc="-110" dirty="0">
                <a:latin typeface="Arial"/>
                <a:cs typeface="Arial"/>
              </a:rPr>
              <a:t>a </a:t>
            </a:r>
            <a:r>
              <a:rPr sz="3200" b="1" spc="-70" dirty="0">
                <a:latin typeface="Arial"/>
                <a:cs typeface="Arial"/>
              </a:rPr>
              <a:t>product </a:t>
            </a:r>
            <a:r>
              <a:rPr sz="3200" b="1" spc="-60" dirty="0">
                <a:latin typeface="Arial"/>
                <a:cs typeface="Arial"/>
              </a:rPr>
              <a:t>or  </a:t>
            </a:r>
            <a:r>
              <a:rPr sz="3200" b="1" spc="-140" dirty="0">
                <a:latin typeface="Arial"/>
                <a:cs typeface="Arial"/>
              </a:rPr>
              <a:t>service </a:t>
            </a:r>
            <a:r>
              <a:rPr sz="3200" b="1" spc="-160" dirty="0">
                <a:latin typeface="Arial"/>
                <a:cs typeface="Arial"/>
              </a:rPr>
              <a:t>stands </a:t>
            </a:r>
            <a:r>
              <a:rPr sz="3200" b="1" spc="-15" dirty="0">
                <a:latin typeface="Arial"/>
                <a:cs typeface="Arial"/>
              </a:rPr>
              <a:t>out </a:t>
            </a:r>
            <a:r>
              <a:rPr sz="3200" b="1" spc="-75" dirty="0">
                <a:latin typeface="Arial"/>
                <a:cs typeface="Arial"/>
              </a:rPr>
              <a:t>in </a:t>
            </a:r>
            <a:r>
              <a:rPr sz="3200" b="1" spc="-35" dirty="0">
                <a:latin typeface="Arial"/>
                <a:cs typeface="Arial"/>
              </a:rPr>
              <a:t>the </a:t>
            </a:r>
            <a:r>
              <a:rPr sz="3200" b="1" spc="-185" dirty="0">
                <a:latin typeface="Arial"/>
                <a:cs typeface="Arial"/>
              </a:rPr>
              <a:t>eyes </a:t>
            </a:r>
            <a:r>
              <a:rPr sz="3200" b="1" spc="-30" dirty="0">
                <a:latin typeface="Arial"/>
                <a:cs typeface="Arial"/>
              </a:rPr>
              <a:t>of</a:t>
            </a:r>
            <a:r>
              <a:rPr sz="3200" b="1" spc="420" dirty="0">
                <a:latin typeface="Arial"/>
                <a:cs typeface="Arial"/>
              </a:rPr>
              <a:t> </a:t>
            </a:r>
            <a:r>
              <a:rPr sz="3200" b="1" spc="-145" dirty="0">
                <a:latin typeface="Arial"/>
                <a:cs typeface="Arial"/>
              </a:rPr>
              <a:t>customers.</a:t>
            </a:r>
            <a:endParaRPr sz="3200">
              <a:latin typeface="Arial"/>
              <a:cs typeface="Arial"/>
            </a:endParaRPr>
          </a:p>
          <a:p>
            <a:pPr marL="12700" marR="38735">
              <a:lnSpc>
                <a:spcPct val="100000"/>
              </a:lnSpc>
              <a:spcBef>
                <a:spcPts val="994"/>
              </a:spcBef>
            </a:pPr>
            <a:r>
              <a:rPr sz="3200" b="1" spc="-70" dirty="0">
                <a:latin typeface="Arial"/>
                <a:cs typeface="Arial"/>
              </a:rPr>
              <a:t>product </a:t>
            </a:r>
            <a:r>
              <a:rPr sz="3200" b="1" spc="-35" dirty="0">
                <a:latin typeface="Arial"/>
                <a:cs typeface="Arial"/>
              </a:rPr>
              <a:t>differentiation </a:t>
            </a:r>
            <a:r>
              <a:rPr sz="3200" b="1" spc="-120" dirty="0">
                <a:latin typeface="Arial"/>
                <a:cs typeface="Arial"/>
              </a:rPr>
              <a:t>brands </a:t>
            </a:r>
            <a:r>
              <a:rPr sz="3200" b="1" spc="-160" dirty="0">
                <a:latin typeface="Arial"/>
                <a:cs typeface="Arial"/>
              </a:rPr>
              <a:t>can </a:t>
            </a:r>
            <a:r>
              <a:rPr sz="3200" b="1" spc="-55" dirty="0">
                <a:latin typeface="Arial"/>
                <a:cs typeface="Arial"/>
              </a:rPr>
              <a:t>be  </a:t>
            </a:r>
            <a:r>
              <a:rPr sz="3200" b="1" spc="-35" dirty="0">
                <a:latin typeface="Arial"/>
                <a:cs typeface="Arial"/>
              </a:rPr>
              <a:t>differentiated </a:t>
            </a:r>
            <a:r>
              <a:rPr sz="3200" b="1" spc="-70" dirty="0">
                <a:latin typeface="Arial"/>
                <a:cs typeface="Arial"/>
              </a:rPr>
              <a:t>on </a:t>
            </a:r>
            <a:r>
              <a:rPr sz="3200" b="1" u="heavy" spc="-140" dirty="0">
                <a:uFill>
                  <a:solidFill>
                    <a:srgbClr val="FF0000"/>
                  </a:solidFill>
                </a:uFill>
                <a:latin typeface="Arial"/>
                <a:cs typeface="Arial"/>
              </a:rPr>
              <a:t>Features</a:t>
            </a:r>
            <a:r>
              <a:rPr sz="3200" b="1" spc="-140" dirty="0">
                <a:latin typeface="Arial"/>
                <a:cs typeface="Arial"/>
              </a:rPr>
              <a:t>, </a:t>
            </a:r>
            <a:r>
              <a:rPr sz="3200" b="1" u="heavy" spc="-70" dirty="0">
                <a:uFill>
                  <a:solidFill>
                    <a:srgbClr val="FF0000"/>
                  </a:solidFill>
                </a:uFill>
                <a:latin typeface="Arial"/>
                <a:cs typeface="Arial"/>
              </a:rPr>
              <a:t>performance</a:t>
            </a:r>
            <a:r>
              <a:rPr sz="3200" b="1" spc="-70" dirty="0">
                <a:latin typeface="Arial"/>
                <a:cs typeface="Arial"/>
              </a:rPr>
              <a:t>, </a:t>
            </a:r>
            <a:r>
              <a:rPr sz="3200" b="1" spc="-60" dirty="0">
                <a:latin typeface="Arial"/>
                <a:cs typeface="Arial"/>
              </a:rPr>
              <a:t>or  </a:t>
            </a:r>
            <a:r>
              <a:rPr sz="3200" b="1" u="heavy" spc="-125" dirty="0">
                <a:uFill>
                  <a:solidFill>
                    <a:srgbClr val="FF0000"/>
                  </a:solidFill>
                </a:uFill>
                <a:latin typeface="Arial"/>
                <a:cs typeface="Arial"/>
              </a:rPr>
              <a:t>style</a:t>
            </a:r>
            <a:r>
              <a:rPr sz="3200" b="1" spc="-125" dirty="0">
                <a:latin typeface="Arial"/>
                <a:cs typeface="Arial"/>
              </a:rPr>
              <a:t> </a:t>
            </a:r>
            <a:r>
              <a:rPr sz="3200" b="1" spc="-75" dirty="0">
                <a:latin typeface="Arial"/>
                <a:cs typeface="Arial"/>
              </a:rPr>
              <a:t>and</a:t>
            </a:r>
            <a:r>
              <a:rPr sz="3200" b="1" spc="60" dirty="0">
                <a:latin typeface="Arial"/>
                <a:cs typeface="Arial"/>
              </a:rPr>
              <a:t> </a:t>
            </a:r>
            <a:r>
              <a:rPr sz="3200" b="1" u="heavy" spc="-110" dirty="0">
                <a:uFill>
                  <a:solidFill>
                    <a:srgbClr val="FF0000"/>
                  </a:solidFill>
                </a:uFill>
                <a:latin typeface="Arial"/>
                <a:cs typeface="Arial"/>
              </a:rPr>
              <a:t>design.</a:t>
            </a:r>
            <a:endParaRPr sz="3200">
              <a:latin typeface="Arial"/>
              <a:cs typeface="Arial"/>
            </a:endParaRPr>
          </a:p>
        </p:txBody>
      </p:sp>
      <p:sp>
        <p:nvSpPr>
          <p:cNvPr id="4" name="object 4"/>
          <p:cNvSpPr/>
          <p:nvPr/>
        </p:nvSpPr>
        <p:spPr>
          <a:xfrm>
            <a:off x="1597152" y="3963923"/>
            <a:ext cx="1734312" cy="263956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094732" y="3771900"/>
            <a:ext cx="2831591" cy="2831592"/>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100452" y="5898896"/>
            <a:ext cx="79184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Impact"/>
                <a:cs typeface="Impact"/>
              </a:rPr>
              <a:t>REDMI</a:t>
            </a:r>
            <a:endParaRPr sz="2400">
              <a:latin typeface="Impact"/>
              <a:cs typeface="Impact"/>
            </a:endParaRPr>
          </a:p>
        </p:txBody>
      </p:sp>
      <p:sp>
        <p:nvSpPr>
          <p:cNvPr id="7" name="object 7"/>
          <p:cNvSpPr txBox="1"/>
          <p:nvPr/>
        </p:nvSpPr>
        <p:spPr>
          <a:xfrm>
            <a:off x="6093967" y="6229299"/>
            <a:ext cx="1004569" cy="330835"/>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Trebuchet MS"/>
                <a:cs typeface="Trebuchet MS"/>
              </a:rPr>
              <a:t>I</a:t>
            </a:r>
            <a:r>
              <a:rPr sz="2000" b="1" spc="-5" dirty="0">
                <a:latin typeface="Trebuchet MS"/>
                <a:cs typeface="Trebuchet MS"/>
              </a:rPr>
              <a:t>-</a:t>
            </a:r>
            <a:r>
              <a:rPr sz="2000" b="1" dirty="0">
                <a:latin typeface="Trebuchet MS"/>
                <a:cs typeface="Trebuchet MS"/>
              </a:rPr>
              <a:t>PH</a:t>
            </a:r>
            <a:r>
              <a:rPr sz="2000" b="1" spc="-10" dirty="0">
                <a:latin typeface="Trebuchet MS"/>
                <a:cs typeface="Trebuchet MS"/>
              </a:rPr>
              <a:t>O</a:t>
            </a:r>
            <a:r>
              <a:rPr sz="2000" b="1" spc="-5" dirty="0">
                <a:latin typeface="Trebuchet MS"/>
                <a:cs typeface="Trebuchet MS"/>
              </a:rPr>
              <a:t>NE</a:t>
            </a:r>
            <a:endParaRPr sz="2000">
              <a:latin typeface="Trebuchet MS"/>
              <a:cs typeface="Trebuchet MS"/>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0014"/>
            <a:ext cx="8112759" cy="939800"/>
          </a:xfrm>
          <a:prstGeom prst="rect">
            <a:avLst/>
          </a:prstGeom>
        </p:spPr>
        <p:txBody>
          <a:bodyPr vert="horz" wrap="square" lIns="0" tIns="12700" rIns="0" bIns="0" rtlCol="0">
            <a:spAutoFit/>
          </a:bodyPr>
          <a:lstStyle/>
          <a:p>
            <a:pPr marL="12700">
              <a:lnSpc>
                <a:spcPct val="100000"/>
              </a:lnSpc>
              <a:spcBef>
                <a:spcPts val="100"/>
              </a:spcBef>
            </a:pPr>
            <a:r>
              <a:rPr sz="6000" spc="20" dirty="0">
                <a:solidFill>
                  <a:srgbClr val="90C225"/>
                </a:solidFill>
                <a:latin typeface="Trebuchet MS"/>
                <a:cs typeface="Trebuchet MS"/>
              </a:rPr>
              <a:t>Service</a:t>
            </a:r>
            <a:r>
              <a:rPr sz="6000" spc="-20" dirty="0">
                <a:solidFill>
                  <a:srgbClr val="90C225"/>
                </a:solidFill>
                <a:latin typeface="Trebuchet MS"/>
                <a:cs typeface="Trebuchet MS"/>
              </a:rPr>
              <a:t> </a:t>
            </a:r>
            <a:r>
              <a:rPr sz="6000" spc="-10" dirty="0">
                <a:solidFill>
                  <a:srgbClr val="90C225"/>
                </a:solidFill>
                <a:latin typeface="Trebuchet MS"/>
                <a:cs typeface="Trebuchet MS"/>
              </a:rPr>
              <a:t>differentiation</a:t>
            </a:r>
            <a:endParaRPr sz="6000">
              <a:latin typeface="Trebuchet MS"/>
              <a:cs typeface="Trebuchet MS"/>
            </a:endParaRPr>
          </a:p>
        </p:txBody>
      </p:sp>
      <p:sp>
        <p:nvSpPr>
          <p:cNvPr id="3" name="object 3"/>
          <p:cNvSpPr txBox="1"/>
          <p:nvPr/>
        </p:nvSpPr>
        <p:spPr>
          <a:xfrm>
            <a:off x="756310" y="2183079"/>
            <a:ext cx="8195945" cy="1977389"/>
          </a:xfrm>
          <a:prstGeom prst="rect">
            <a:avLst/>
          </a:prstGeom>
        </p:spPr>
        <p:txBody>
          <a:bodyPr vert="horz" wrap="square" lIns="0" tIns="13335" rIns="0" bIns="0" rtlCol="0">
            <a:spAutoFit/>
          </a:bodyPr>
          <a:lstStyle/>
          <a:p>
            <a:pPr marL="355600" marR="5080" indent="-342900">
              <a:lnSpc>
                <a:spcPct val="100000"/>
              </a:lnSpc>
              <a:spcBef>
                <a:spcPts val="105"/>
              </a:spcBef>
            </a:pPr>
            <a:r>
              <a:rPr sz="2550" spc="445" dirty="0">
                <a:latin typeface="Arial"/>
                <a:cs typeface="Arial"/>
              </a:rPr>
              <a:t> </a:t>
            </a:r>
            <a:r>
              <a:rPr sz="3200" b="1" spc="-55" dirty="0">
                <a:latin typeface="Arial"/>
                <a:cs typeface="Arial"/>
              </a:rPr>
              <a:t>Where </a:t>
            </a:r>
            <a:r>
              <a:rPr sz="3200" b="1" spc="-110" dirty="0">
                <a:latin typeface="Arial"/>
                <a:cs typeface="Arial"/>
              </a:rPr>
              <a:t>products </a:t>
            </a:r>
            <a:r>
              <a:rPr sz="3200" b="1" spc="-95" dirty="0">
                <a:latin typeface="Arial"/>
                <a:cs typeface="Arial"/>
              </a:rPr>
              <a:t>are </a:t>
            </a:r>
            <a:r>
              <a:rPr sz="3200" b="1" spc="-45" dirty="0">
                <a:latin typeface="Arial"/>
                <a:cs typeface="Arial"/>
              </a:rPr>
              <a:t>tangible </a:t>
            </a:r>
            <a:r>
              <a:rPr sz="3200" b="1" spc="-75" dirty="0">
                <a:latin typeface="Arial"/>
                <a:cs typeface="Arial"/>
              </a:rPr>
              <a:t>in </a:t>
            </a:r>
            <a:r>
              <a:rPr sz="3200" b="1" spc="-65" dirty="0">
                <a:latin typeface="Arial"/>
                <a:cs typeface="Arial"/>
              </a:rPr>
              <a:t>nature</a:t>
            </a:r>
            <a:r>
              <a:rPr sz="3200" b="1" spc="-484" dirty="0">
                <a:latin typeface="Arial"/>
                <a:cs typeface="Arial"/>
              </a:rPr>
              <a:t> </a:t>
            </a:r>
            <a:r>
              <a:rPr sz="3200" b="1" spc="-315" dirty="0">
                <a:latin typeface="Arial"/>
                <a:cs typeface="Arial"/>
              </a:rPr>
              <a:t>and  </a:t>
            </a:r>
            <a:r>
              <a:rPr sz="3200" b="1" spc="-145" dirty="0">
                <a:latin typeface="Arial"/>
                <a:cs typeface="Arial"/>
              </a:rPr>
              <a:t>easily </a:t>
            </a:r>
            <a:r>
              <a:rPr sz="3200" b="1" spc="-35" dirty="0">
                <a:latin typeface="Arial"/>
                <a:cs typeface="Arial"/>
              </a:rPr>
              <a:t>differentiated </a:t>
            </a:r>
            <a:r>
              <a:rPr sz="3200" b="1" spc="-70" dirty="0">
                <a:latin typeface="Arial"/>
                <a:cs typeface="Arial"/>
              </a:rPr>
              <a:t>on </a:t>
            </a:r>
            <a:r>
              <a:rPr sz="3200" b="1" spc="-35" dirty="0">
                <a:latin typeface="Arial"/>
                <a:cs typeface="Arial"/>
              </a:rPr>
              <a:t>the </a:t>
            </a:r>
            <a:r>
              <a:rPr sz="3200" b="1" spc="-204" dirty="0">
                <a:latin typeface="Arial"/>
                <a:cs typeface="Arial"/>
              </a:rPr>
              <a:t>basis </a:t>
            </a:r>
            <a:r>
              <a:rPr sz="3200" b="1" spc="-30" dirty="0">
                <a:latin typeface="Arial"/>
                <a:cs typeface="Arial"/>
              </a:rPr>
              <a:t>of  </a:t>
            </a:r>
            <a:r>
              <a:rPr sz="3200" b="1" u="heavy" spc="-95" dirty="0">
                <a:uFill>
                  <a:solidFill>
                    <a:srgbClr val="FF0000"/>
                  </a:solidFill>
                </a:uFill>
                <a:latin typeface="Arial"/>
                <a:cs typeface="Arial"/>
              </a:rPr>
              <a:t>features</a:t>
            </a:r>
            <a:r>
              <a:rPr sz="3200" b="1" spc="-95" dirty="0">
                <a:latin typeface="Arial"/>
                <a:cs typeface="Arial"/>
              </a:rPr>
              <a:t>, </a:t>
            </a:r>
            <a:r>
              <a:rPr sz="3200" b="1" u="heavy" spc="-40" dirty="0">
                <a:uFill>
                  <a:solidFill>
                    <a:srgbClr val="FF0000"/>
                  </a:solidFill>
                </a:uFill>
                <a:latin typeface="Arial"/>
                <a:cs typeface="Arial"/>
              </a:rPr>
              <a:t>form</a:t>
            </a:r>
            <a:r>
              <a:rPr sz="3200" b="1" spc="-40" dirty="0">
                <a:latin typeface="Arial"/>
                <a:cs typeface="Arial"/>
              </a:rPr>
              <a:t>, </a:t>
            </a:r>
            <a:r>
              <a:rPr sz="3200" b="1" u="heavy" spc="-65" dirty="0">
                <a:uFill>
                  <a:solidFill>
                    <a:srgbClr val="FF0000"/>
                  </a:solidFill>
                </a:uFill>
                <a:latin typeface="Arial"/>
                <a:cs typeface="Arial"/>
              </a:rPr>
              <a:t>performance</a:t>
            </a:r>
            <a:r>
              <a:rPr sz="3200" b="1" spc="-65" dirty="0">
                <a:latin typeface="Arial"/>
                <a:cs typeface="Arial"/>
              </a:rPr>
              <a:t> </a:t>
            </a:r>
            <a:r>
              <a:rPr sz="3200" b="1" spc="-75" dirty="0">
                <a:latin typeface="Arial"/>
                <a:cs typeface="Arial"/>
              </a:rPr>
              <a:t>and </a:t>
            </a:r>
            <a:r>
              <a:rPr sz="3200" b="1" u="heavy" spc="-85" dirty="0">
                <a:uFill>
                  <a:solidFill>
                    <a:srgbClr val="FF0000"/>
                  </a:solidFill>
                </a:uFill>
                <a:latin typeface="Arial"/>
                <a:cs typeface="Arial"/>
              </a:rPr>
              <a:t>quality</a:t>
            </a:r>
            <a:r>
              <a:rPr sz="3200" b="1" spc="-85" dirty="0">
                <a:latin typeface="Arial"/>
                <a:cs typeface="Arial"/>
              </a:rPr>
              <a:t>,  </a:t>
            </a:r>
            <a:r>
              <a:rPr sz="3200" b="1" spc="-145" dirty="0">
                <a:latin typeface="Arial"/>
                <a:cs typeface="Arial"/>
              </a:rPr>
              <a:t>service</a:t>
            </a:r>
            <a:r>
              <a:rPr sz="3200" b="1" spc="-25" dirty="0">
                <a:latin typeface="Arial"/>
                <a:cs typeface="Arial"/>
              </a:rPr>
              <a:t> </a:t>
            </a:r>
            <a:r>
              <a:rPr sz="3200" b="1" spc="-40" dirty="0">
                <a:latin typeface="Arial"/>
                <a:cs typeface="Arial"/>
              </a:rPr>
              <a:t>differentiation</a:t>
            </a:r>
            <a:endParaRPr sz="3200">
              <a:latin typeface="Arial"/>
              <a:cs typeface="Arial"/>
            </a:endParaRPr>
          </a:p>
        </p:txBody>
      </p:sp>
      <p:sp>
        <p:nvSpPr>
          <p:cNvPr id="4" name="object 4"/>
          <p:cNvSpPr/>
          <p:nvPr/>
        </p:nvSpPr>
        <p:spPr>
          <a:xfrm>
            <a:off x="996696" y="4302252"/>
            <a:ext cx="4123571" cy="170864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40552" y="4302252"/>
            <a:ext cx="2561844" cy="178003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6310" y="624585"/>
            <a:ext cx="7208520" cy="848360"/>
          </a:xfrm>
          <a:prstGeom prst="rect">
            <a:avLst/>
          </a:prstGeom>
        </p:spPr>
        <p:txBody>
          <a:bodyPr vert="horz" wrap="square" lIns="0" tIns="12700" rIns="0" bIns="0" rtlCol="0">
            <a:spAutoFit/>
          </a:bodyPr>
          <a:lstStyle/>
          <a:p>
            <a:pPr marL="12700">
              <a:lnSpc>
                <a:spcPct val="100000"/>
              </a:lnSpc>
              <a:spcBef>
                <a:spcPts val="100"/>
              </a:spcBef>
            </a:pPr>
            <a:r>
              <a:rPr sz="5400" b="1" spc="-204" dirty="0">
                <a:solidFill>
                  <a:srgbClr val="90C225"/>
                </a:solidFill>
                <a:latin typeface="Arial"/>
                <a:cs typeface="Arial"/>
              </a:rPr>
              <a:t>Channel</a:t>
            </a:r>
            <a:r>
              <a:rPr sz="5400" b="1" spc="-70" dirty="0">
                <a:solidFill>
                  <a:srgbClr val="90C225"/>
                </a:solidFill>
                <a:latin typeface="Arial"/>
                <a:cs typeface="Arial"/>
              </a:rPr>
              <a:t> </a:t>
            </a:r>
            <a:r>
              <a:rPr sz="5400" b="1" spc="-60" dirty="0">
                <a:solidFill>
                  <a:srgbClr val="90C225"/>
                </a:solidFill>
                <a:latin typeface="Arial"/>
                <a:cs typeface="Arial"/>
              </a:rPr>
              <a:t>differentiation</a:t>
            </a:r>
            <a:endParaRPr sz="5400">
              <a:latin typeface="Arial"/>
              <a:cs typeface="Arial"/>
            </a:endParaRPr>
          </a:p>
        </p:txBody>
      </p:sp>
      <p:sp>
        <p:nvSpPr>
          <p:cNvPr id="3" name="object 3"/>
          <p:cNvSpPr txBox="1"/>
          <p:nvPr/>
        </p:nvSpPr>
        <p:spPr>
          <a:xfrm>
            <a:off x="756310" y="2184907"/>
            <a:ext cx="7729855" cy="1305560"/>
          </a:xfrm>
          <a:prstGeom prst="rect">
            <a:avLst/>
          </a:prstGeom>
        </p:spPr>
        <p:txBody>
          <a:bodyPr vert="horz" wrap="square" lIns="0" tIns="12065" rIns="0" bIns="0" rtlCol="0">
            <a:spAutoFit/>
          </a:bodyPr>
          <a:lstStyle/>
          <a:p>
            <a:pPr marL="355600" marR="5080" indent="-342900">
              <a:lnSpc>
                <a:spcPct val="100000"/>
              </a:lnSpc>
              <a:spcBef>
                <a:spcPts val="95"/>
              </a:spcBef>
              <a:tabLst>
                <a:tab pos="4321175" algn="l"/>
                <a:tab pos="6969759" algn="l"/>
              </a:tabLst>
            </a:pPr>
            <a:r>
              <a:rPr sz="2250" spc="380" dirty="0">
                <a:solidFill>
                  <a:srgbClr val="90C225"/>
                </a:solidFill>
                <a:latin typeface="Arial"/>
                <a:cs typeface="Arial"/>
              </a:rPr>
              <a:t> </a:t>
            </a:r>
            <a:r>
              <a:rPr sz="2800" b="1" spc="-110" dirty="0">
                <a:latin typeface="Arial"/>
                <a:cs typeface="Arial"/>
              </a:rPr>
              <a:t>Channel </a:t>
            </a:r>
            <a:r>
              <a:rPr sz="2800" b="1" spc="-35" dirty="0">
                <a:latin typeface="Arial"/>
                <a:cs typeface="Arial"/>
              </a:rPr>
              <a:t>differentiation </a:t>
            </a:r>
            <a:r>
              <a:rPr sz="2800" b="1" spc="-65" dirty="0">
                <a:latin typeface="Arial"/>
                <a:cs typeface="Arial"/>
              </a:rPr>
              <a:t>gain </a:t>
            </a:r>
            <a:r>
              <a:rPr sz="2800" b="1" spc="-60" dirty="0">
                <a:latin typeface="Arial"/>
                <a:cs typeface="Arial"/>
              </a:rPr>
              <a:t>competitive  </a:t>
            </a:r>
            <a:r>
              <a:rPr sz="2800" b="1" spc="-90" dirty="0">
                <a:latin typeface="Arial"/>
                <a:cs typeface="Arial"/>
              </a:rPr>
              <a:t>ad</a:t>
            </a:r>
            <a:r>
              <a:rPr sz="2800" b="1" spc="-145" dirty="0">
                <a:latin typeface="Arial"/>
                <a:cs typeface="Arial"/>
              </a:rPr>
              <a:t>v</a:t>
            </a:r>
            <a:r>
              <a:rPr sz="2800" b="1" spc="-50" dirty="0">
                <a:latin typeface="Arial"/>
                <a:cs typeface="Arial"/>
              </a:rPr>
              <a:t>antage</a:t>
            </a:r>
            <a:r>
              <a:rPr sz="2800" b="1" spc="20" dirty="0">
                <a:latin typeface="Arial"/>
                <a:cs typeface="Arial"/>
              </a:rPr>
              <a:t> </a:t>
            </a:r>
            <a:r>
              <a:rPr sz="2800" b="1" spc="-30" dirty="0">
                <a:latin typeface="Arial"/>
                <a:cs typeface="Arial"/>
              </a:rPr>
              <a:t>th</a:t>
            </a:r>
            <a:r>
              <a:rPr sz="2800" b="1" spc="-50" dirty="0">
                <a:latin typeface="Arial"/>
                <a:cs typeface="Arial"/>
              </a:rPr>
              <a:t>r</a:t>
            </a:r>
            <a:r>
              <a:rPr sz="2800" b="1" spc="-55" dirty="0">
                <a:latin typeface="Arial"/>
                <a:cs typeface="Arial"/>
              </a:rPr>
              <a:t>ou</a:t>
            </a:r>
            <a:r>
              <a:rPr sz="2800" b="1" spc="-60" dirty="0">
                <a:latin typeface="Arial"/>
                <a:cs typeface="Arial"/>
              </a:rPr>
              <a:t>g</a:t>
            </a:r>
            <a:r>
              <a:rPr sz="2800" b="1" spc="-85" dirty="0">
                <a:latin typeface="Arial"/>
                <a:cs typeface="Arial"/>
              </a:rPr>
              <a:t>h</a:t>
            </a:r>
            <a:r>
              <a:rPr sz="2800" b="1" spc="10" dirty="0">
                <a:latin typeface="Arial"/>
                <a:cs typeface="Arial"/>
              </a:rPr>
              <a:t> </a:t>
            </a:r>
            <a:r>
              <a:rPr sz="2800" b="1" spc="-30" dirty="0">
                <a:latin typeface="Arial"/>
                <a:cs typeface="Arial"/>
              </a:rPr>
              <a:t>the</a:t>
            </a:r>
            <a:r>
              <a:rPr sz="2800" b="1" spc="-15" dirty="0">
                <a:latin typeface="Arial"/>
                <a:cs typeface="Arial"/>
              </a:rPr>
              <a:t> </a:t>
            </a:r>
            <a:r>
              <a:rPr sz="2800" b="1" spc="-110" dirty="0">
                <a:latin typeface="Arial"/>
                <a:cs typeface="Arial"/>
              </a:rPr>
              <a:t>wa</a:t>
            </a:r>
            <a:r>
              <a:rPr sz="2800" b="1" spc="-90" dirty="0">
                <a:latin typeface="Arial"/>
                <a:cs typeface="Arial"/>
              </a:rPr>
              <a:t>y</a:t>
            </a:r>
            <a:r>
              <a:rPr sz="2800" b="1" dirty="0">
                <a:latin typeface="Arial"/>
                <a:cs typeface="Arial"/>
              </a:rPr>
              <a:t> </a:t>
            </a:r>
            <a:r>
              <a:rPr sz="2800" b="1" spc="-60" dirty="0">
                <a:latin typeface="Arial"/>
                <a:cs typeface="Arial"/>
              </a:rPr>
              <a:t>they</a:t>
            </a:r>
            <a:r>
              <a:rPr sz="2800" b="1" spc="-15" dirty="0">
                <a:latin typeface="Arial"/>
                <a:cs typeface="Arial"/>
              </a:rPr>
              <a:t> </a:t>
            </a:r>
            <a:r>
              <a:rPr sz="2800" b="1" spc="-100" dirty="0">
                <a:latin typeface="Arial"/>
                <a:cs typeface="Arial"/>
              </a:rPr>
              <a:t>desi</a:t>
            </a:r>
            <a:r>
              <a:rPr sz="2800" b="1" spc="-135" dirty="0">
                <a:latin typeface="Arial"/>
                <a:cs typeface="Arial"/>
              </a:rPr>
              <a:t>g</a:t>
            </a:r>
            <a:r>
              <a:rPr sz="2800" b="1" spc="-80" dirty="0">
                <a:latin typeface="Arial"/>
                <a:cs typeface="Arial"/>
              </a:rPr>
              <a:t>n</a:t>
            </a:r>
            <a:r>
              <a:rPr sz="2800" b="1" dirty="0">
                <a:latin typeface="Arial"/>
                <a:cs typeface="Arial"/>
              </a:rPr>
              <a:t>	</a:t>
            </a:r>
            <a:r>
              <a:rPr sz="2800" b="1" spc="-40" dirty="0">
                <a:latin typeface="Arial"/>
                <a:cs typeface="Arial"/>
              </a:rPr>
              <a:t>their  </a:t>
            </a:r>
            <a:r>
              <a:rPr sz="2800" b="1" spc="-135" dirty="0">
                <a:latin typeface="Arial"/>
                <a:cs typeface="Arial"/>
              </a:rPr>
              <a:t>channels</a:t>
            </a:r>
            <a:r>
              <a:rPr sz="2800" b="1" spc="15" dirty="0">
                <a:latin typeface="Arial"/>
                <a:cs typeface="Arial"/>
              </a:rPr>
              <a:t> </a:t>
            </a:r>
            <a:r>
              <a:rPr sz="2800" b="1" u="heavy" spc="-100" dirty="0">
                <a:uFill>
                  <a:solidFill>
                    <a:srgbClr val="FF0000"/>
                  </a:solidFill>
                </a:uFill>
                <a:latin typeface="Arial"/>
                <a:cs typeface="Arial"/>
              </a:rPr>
              <a:t>coverage</a:t>
            </a:r>
            <a:r>
              <a:rPr sz="2800" b="1" spc="-100" dirty="0">
                <a:latin typeface="Arial"/>
                <a:cs typeface="Arial"/>
              </a:rPr>
              <a:t>,</a:t>
            </a:r>
            <a:r>
              <a:rPr sz="2800" b="1" spc="15" dirty="0">
                <a:latin typeface="Arial"/>
                <a:cs typeface="Arial"/>
              </a:rPr>
              <a:t> </a:t>
            </a:r>
            <a:r>
              <a:rPr sz="2800" b="1" spc="-70" dirty="0">
                <a:latin typeface="Arial"/>
                <a:cs typeface="Arial"/>
              </a:rPr>
              <a:t>and	</a:t>
            </a:r>
            <a:r>
              <a:rPr sz="2800" b="1" u="heavy" spc="-70" dirty="0">
                <a:uFill>
                  <a:solidFill>
                    <a:srgbClr val="FF0000"/>
                  </a:solidFill>
                </a:uFill>
                <a:latin typeface="Arial"/>
                <a:cs typeface="Arial"/>
              </a:rPr>
              <a:t>performance</a:t>
            </a:r>
            <a:r>
              <a:rPr sz="2800" b="1" spc="-70" dirty="0">
                <a:latin typeface="Arial"/>
                <a:cs typeface="Arial"/>
              </a:rPr>
              <a:t>.</a:t>
            </a:r>
            <a:endParaRPr sz="2800">
              <a:latin typeface="Arial"/>
              <a:cs typeface="Arial"/>
            </a:endParaRPr>
          </a:p>
        </p:txBody>
      </p:sp>
      <p:sp>
        <p:nvSpPr>
          <p:cNvPr id="4" name="object 4"/>
          <p:cNvSpPr/>
          <p:nvPr/>
        </p:nvSpPr>
        <p:spPr>
          <a:xfrm>
            <a:off x="2310383" y="4101084"/>
            <a:ext cx="5026381" cy="161182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6310" y="623061"/>
            <a:ext cx="7535545" cy="939800"/>
          </a:xfrm>
          <a:prstGeom prst="rect">
            <a:avLst/>
          </a:prstGeom>
        </p:spPr>
        <p:txBody>
          <a:bodyPr vert="horz" wrap="square" lIns="0" tIns="12700" rIns="0" bIns="0" rtlCol="0">
            <a:spAutoFit/>
          </a:bodyPr>
          <a:lstStyle/>
          <a:p>
            <a:pPr marL="12700">
              <a:lnSpc>
                <a:spcPct val="100000"/>
              </a:lnSpc>
              <a:spcBef>
                <a:spcPts val="100"/>
              </a:spcBef>
            </a:pPr>
            <a:r>
              <a:rPr sz="6000" b="1" spc="-210" dirty="0">
                <a:solidFill>
                  <a:srgbClr val="90C225"/>
                </a:solidFill>
                <a:latin typeface="Arial"/>
                <a:cs typeface="Arial"/>
              </a:rPr>
              <a:t>People</a:t>
            </a:r>
            <a:r>
              <a:rPr sz="6000" b="1" spc="-65" dirty="0">
                <a:solidFill>
                  <a:srgbClr val="90C225"/>
                </a:solidFill>
                <a:latin typeface="Arial"/>
                <a:cs typeface="Arial"/>
              </a:rPr>
              <a:t> </a:t>
            </a:r>
            <a:r>
              <a:rPr sz="6000" b="1" spc="-70" dirty="0">
                <a:solidFill>
                  <a:srgbClr val="90C225"/>
                </a:solidFill>
                <a:latin typeface="Arial"/>
                <a:cs typeface="Arial"/>
              </a:rPr>
              <a:t>differentiation</a:t>
            </a:r>
            <a:endParaRPr sz="6000">
              <a:latin typeface="Arial"/>
              <a:cs typeface="Arial"/>
            </a:endParaRPr>
          </a:p>
        </p:txBody>
      </p:sp>
      <p:sp>
        <p:nvSpPr>
          <p:cNvPr id="3" name="object 3"/>
          <p:cNvSpPr txBox="1"/>
          <p:nvPr/>
        </p:nvSpPr>
        <p:spPr>
          <a:xfrm>
            <a:off x="756310" y="2181555"/>
            <a:ext cx="7904480" cy="1854200"/>
          </a:xfrm>
          <a:prstGeom prst="rect">
            <a:avLst/>
          </a:prstGeom>
        </p:spPr>
        <p:txBody>
          <a:bodyPr vert="horz" wrap="square" lIns="0" tIns="12065" rIns="0" bIns="0" rtlCol="0">
            <a:spAutoFit/>
          </a:bodyPr>
          <a:lstStyle/>
          <a:p>
            <a:pPr marL="12700" marR="5080">
              <a:lnSpc>
                <a:spcPct val="100000"/>
              </a:lnSpc>
              <a:spcBef>
                <a:spcPts val="95"/>
              </a:spcBef>
              <a:tabLst>
                <a:tab pos="2095500" algn="l"/>
              </a:tabLst>
            </a:pPr>
            <a:r>
              <a:rPr sz="4000" b="1" spc="-140" dirty="0">
                <a:latin typeface="Arial"/>
                <a:cs typeface="Arial"/>
              </a:rPr>
              <a:t>People </a:t>
            </a:r>
            <a:r>
              <a:rPr sz="4000" b="1" spc="-55" dirty="0">
                <a:latin typeface="Arial"/>
                <a:cs typeface="Arial"/>
              </a:rPr>
              <a:t>differentiation—</a:t>
            </a:r>
            <a:r>
              <a:rPr sz="4000" b="1" u="heavy" spc="-55" dirty="0">
                <a:uFill>
                  <a:solidFill>
                    <a:srgbClr val="FF0000"/>
                  </a:solidFill>
                </a:uFill>
                <a:latin typeface="Arial"/>
                <a:cs typeface="Arial"/>
              </a:rPr>
              <a:t>hiring</a:t>
            </a:r>
            <a:r>
              <a:rPr sz="4000" b="1" spc="-55" dirty="0">
                <a:latin typeface="Arial"/>
                <a:cs typeface="Arial"/>
              </a:rPr>
              <a:t> </a:t>
            </a:r>
            <a:r>
              <a:rPr sz="4000" b="1" spc="-95" dirty="0">
                <a:latin typeface="Arial"/>
                <a:cs typeface="Arial"/>
              </a:rPr>
              <a:t>and  </a:t>
            </a:r>
            <a:r>
              <a:rPr sz="4000" b="1" u="heavy" spc="-70" dirty="0">
                <a:uFill>
                  <a:solidFill>
                    <a:srgbClr val="FF0000"/>
                  </a:solidFill>
                </a:uFill>
                <a:latin typeface="Arial"/>
                <a:cs typeface="Arial"/>
              </a:rPr>
              <a:t>training</a:t>
            </a:r>
            <a:r>
              <a:rPr sz="4000" b="1" spc="-70" dirty="0">
                <a:latin typeface="Arial"/>
                <a:cs typeface="Arial"/>
              </a:rPr>
              <a:t>	</a:t>
            </a:r>
            <a:r>
              <a:rPr sz="4000" b="1" spc="-20" dirty="0">
                <a:latin typeface="Arial"/>
                <a:cs typeface="Arial"/>
              </a:rPr>
              <a:t>better </a:t>
            </a:r>
            <a:r>
              <a:rPr sz="4000" b="1" spc="-65" dirty="0">
                <a:latin typeface="Arial"/>
                <a:cs typeface="Arial"/>
              </a:rPr>
              <a:t>people </a:t>
            </a:r>
            <a:r>
              <a:rPr sz="4000" b="1" spc="-70" dirty="0">
                <a:latin typeface="Arial"/>
                <a:cs typeface="Arial"/>
              </a:rPr>
              <a:t>than </a:t>
            </a:r>
            <a:r>
              <a:rPr sz="4000" b="1" spc="-60" dirty="0">
                <a:latin typeface="Arial"/>
                <a:cs typeface="Arial"/>
              </a:rPr>
              <a:t>their  </a:t>
            </a:r>
            <a:r>
              <a:rPr sz="4000" b="1" spc="-100" dirty="0">
                <a:latin typeface="Arial"/>
                <a:cs typeface="Arial"/>
              </a:rPr>
              <a:t>competitors</a:t>
            </a:r>
            <a:r>
              <a:rPr sz="4000" b="1" spc="20" dirty="0">
                <a:latin typeface="Arial"/>
                <a:cs typeface="Arial"/>
              </a:rPr>
              <a:t> </a:t>
            </a:r>
            <a:r>
              <a:rPr sz="4000" b="1" spc="-85" dirty="0">
                <a:latin typeface="Arial"/>
                <a:cs typeface="Arial"/>
              </a:rPr>
              <a:t>do.</a:t>
            </a:r>
            <a:endParaRPr sz="4000">
              <a:latin typeface="Arial"/>
              <a:cs typeface="Arial"/>
            </a:endParaRPr>
          </a:p>
        </p:txBody>
      </p:sp>
      <p:sp>
        <p:nvSpPr>
          <p:cNvPr id="4" name="object 4"/>
          <p:cNvSpPr/>
          <p:nvPr/>
        </p:nvSpPr>
        <p:spPr>
          <a:xfrm>
            <a:off x="1833372" y="4174235"/>
            <a:ext cx="5519928" cy="18669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8022" y="471678"/>
            <a:ext cx="6011545" cy="772160"/>
          </a:xfrm>
          <a:prstGeom prst="rect">
            <a:avLst/>
          </a:prstGeom>
        </p:spPr>
        <p:txBody>
          <a:bodyPr vert="horz" wrap="square" lIns="0" tIns="12065" rIns="0" bIns="0" rtlCol="0">
            <a:spAutoFit/>
          </a:bodyPr>
          <a:lstStyle/>
          <a:p>
            <a:pPr marL="12700">
              <a:lnSpc>
                <a:spcPct val="100000"/>
              </a:lnSpc>
              <a:spcBef>
                <a:spcPts val="95"/>
              </a:spcBef>
            </a:pPr>
            <a:r>
              <a:rPr sz="4900" b="1" spc="-60" dirty="0">
                <a:solidFill>
                  <a:srgbClr val="90C225"/>
                </a:solidFill>
                <a:latin typeface="Arial"/>
                <a:cs typeface="Arial"/>
              </a:rPr>
              <a:t>Image</a:t>
            </a:r>
            <a:r>
              <a:rPr sz="4900" b="1" spc="-90" dirty="0">
                <a:solidFill>
                  <a:srgbClr val="90C225"/>
                </a:solidFill>
                <a:latin typeface="Arial"/>
                <a:cs typeface="Arial"/>
              </a:rPr>
              <a:t> </a:t>
            </a:r>
            <a:r>
              <a:rPr sz="4900" b="1" spc="-55" dirty="0">
                <a:solidFill>
                  <a:srgbClr val="90C225"/>
                </a:solidFill>
                <a:latin typeface="Arial"/>
                <a:cs typeface="Arial"/>
              </a:rPr>
              <a:t>differentiation</a:t>
            </a:r>
            <a:endParaRPr sz="4900">
              <a:latin typeface="Arial"/>
              <a:cs typeface="Arial"/>
            </a:endParaRPr>
          </a:p>
        </p:txBody>
      </p:sp>
      <p:sp>
        <p:nvSpPr>
          <p:cNvPr id="3" name="object 3"/>
          <p:cNvSpPr txBox="1"/>
          <p:nvPr/>
        </p:nvSpPr>
        <p:spPr>
          <a:xfrm>
            <a:off x="756310" y="2183079"/>
            <a:ext cx="8270240" cy="1489710"/>
          </a:xfrm>
          <a:prstGeom prst="rect">
            <a:avLst/>
          </a:prstGeom>
        </p:spPr>
        <p:txBody>
          <a:bodyPr vert="horz" wrap="square" lIns="0" tIns="13335" rIns="0" bIns="0" rtlCol="0">
            <a:spAutoFit/>
          </a:bodyPr>
          <a:lstStyle/>
          <a:p>
            <a:pPr marL="355600" marR="5080" indent="-342900">
              <a:lnSpc>
                <a:spcPct val="100000"/>
              </a:lnSpc>
              <a:spcBef>
                <a:spcPts val="105"/>
              </a:spcBef>
              <a:tabLst>
                <a:tab pos="2994660" algn="l"/>
                <a:tab pos="4358640" algn="l"/>
              </a:tabLst>
            </a:pPr>
            <a:r>
              <a:rPr sz="2550" spc="445" dirty="0">
                <a:solidFill>
                  <a:srgbClr val="90C225"/>
                </a:solidFill>
                <a:latin typeface="Arial"/>
                <a:cs typeface="Arial"/>
              </a:rPr>
              <a:t> </a:t>
            </a:r>
            <a:r>
              <a:rPr sz="3200" b="1" spc="-160" dirty="0">
                <a:latin typeface="Arial"/>
                <a:cs typeface="Arial"/>
              </a:rPr>
              <a:t>A </a:t>
            </a:r>
            <a:r>
              <a:rPr sz="3200" b="1" spc="-110" dirty="0">
                <a:latin typeface="Arial"/>
                <a:cs typeface="Arial"/>
              </a:rPr>
              <a:t>company</a:t>
            </a:r>
            <a:r>
              <a:rPr sz="3200" b="1" spc="-575" dirty="0">
                <a:latin typeface="Arial"/>
                <a:cs typeface="Arial"/>
              </a:rPr>
              <a:t> </a:t>
            </a:r>
            <a:r>
              <a:rPr sz="3200" b="1" spc="-55" dirty="0">
                <a:latin typeface="Arial"/>
                <a:cs typeface="Arial"/>
              </a:rPr>
              <a:t>or</a:t>
            </a:r>
            <a:r>
              <a:rPr sz="3200" b="1" dirty="0">
                <a:latin typeface="Arial"/>
                <a:cs typeface="Arial"/>
              </a:rPr>
              <a:t> </a:t>
            </a:r>
            <a:r>
              <a:rPr sz="3200" b="1" spc="-60" dirty="0">
                <a:latin typeface="Arial"/>
                <a:cs typeface="Arial"/>
              </a:rPr>
              <a:t>brand	image </a:t>
            </a:r>
            <a:r>
              <a:rPr sz="3200" b="1" spc="-120" dirty="0">
                <a:latin typeface="Arial"/>
                <a:cs typeface="Arial"/>
              </a:rPr>
              <a:t>should </a:t>
            </a:r>
            <a:r>
              <a:rPr sz="3200" b="1" spc="-140" dirty="0">
                <a:latin typeface="Arial"/>
                <a:cs typeface="Arial"/>
              </a:rPr>
              <a:t>convey  </a:t>
            </a:r>
            <a:r>
              <a:rPr sz="3200" b="1" spc="-30" dirty="0">
                <a:latin typeface="Arial"/>
                <a:cs typeface="Arial"/>
              </a:rPr>
              <a:t>the</a:t>
            </a:r>
            <a:r>
              <a:rPr sz="3200" b="1" spc="-10" dirty="0">
                <a:latin typeface="Arial"/>
                <a:cs typeface="Arial"/>
              </a:rPr>
              <a:t> </a:t>
            </a:r>
            <a:r>
              <a:rPr sz="3200" b="1" spc="-130" dirty="0">
                <a:latin typeface="Arial"/>
                <a:cs typeface="Arial"/>
              </a:rPr>
              <a:t>product’s	</a:t>
            </a:r>
            <a:r>
              <a:rPr sz="3200" b="1" spc="-95" dirty="0">
                <a:latin typeface="Arial"/>
                <a:cs typeface="Arial"/>
              </a:rPr>
              <a:t>distinctive </a:t>
            </a:r>
            <a:r>
              <a:rPr sz="3200" b="1" u="heavy" spc="-75" dirty="0">
                <a:uFill>
                  <a:solidFill>
                    <a:srgbClr val="FF0000"/>
                  </a:solidFill>
                </a:uFill>
                <a:latin typeface="Arial"/>
                <a:cs typeface="Arial"/>
              </a:rPr>
              <a:t>benefits</a:t>
            </a:r>
            <a:r>
              <a:rPr sz="3200" b="1" spc="-75" dirty="0">
                <a:latin typeface="Arial"/>
                <a:cs typeface="Arial"/>
              </a:rPr>
              <a:t> and  </a:t>
            </a:r>
            <a:r>
              <a:rPr sz="3200" b="1" u="heavy" spc="-75" dirty="0">
                <a:uFill>
                  <a:solidFill>
                    <a:srgbClr val="FF0000"/>
                  </a:solidFill>
                </a:uFill>
                <a:latin typeface="Arial"/>
                <a:cs typeface="Arial"/>
              </a:rPr>
              <a:t>positioning</a:t>
            </a:r>
            <a:r>
              <a:rPr sz="3200" b="1" spc="-75" dirty="0">
                <a:latin typeface="Arial"/>
                <a:cs typeface="Arial"/>
              </a:rPr>
              <a:t>.</a:t>
            </a:r>
            <a:endParaRPr sz="3200">
              <a:latin typeface="Arial"/>
              <a:cs typeface="Arial"/>
            </a:endParaRPr>
          </a:p>
        </p:txBody>
      </p:sp>
      <p:sp>
        <p:nvSpPr>
          <p:cNvPr id="4" name="object 4"/>
          <p:cNvSpPr/>
          <p:nvPr/>
        </p:nvSpPr>
        <p:spPr>
          <a:xfrm>
            <a:off x="3605784" y="3712464"/>
            <a:ext cx="2769108" cy="23286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1751" y="2356815"/>
            <a:ext cx="4345940" cy="1123315"/>
          </a:xfrm>
          <a:prstGeom prst="rect">
            <a:avLst/>
          </a:prstGeom>
        </p:spPr>
        <p:txBody>
          <a:bodyPr vert="horz" wrap="square" lIns="0" tIns="12700" rIns="0" bIns="0" rtlCol="0">
            <a:spAutoFit/>
          </a:bodyPr>
          <a:lstStyle/>
          <a:p>
            <a:pPr marL="12700">
              <a:lnSpc>
                <a:spcPct val="100000"/>
              </a:lnSpc>
              <a:spcBef>
                <a:spcPts val="100"/>
              </a:spcBef>
            </a:pPr>
            <a:r>
              <a:rPr sz="7200" b="0" dirty="0">
                <a:solidFill>
                  <a:srgbClr val="90C225"/>
                </a:solidFill>
                <a:latin typeface="Impact"/>
                <a:cs typeface="Impact"/>
              </a:rPr>
              <a:t>CASE</a:t>
            </a:r>
            <a:r>
              <a:rPr sz="7200" b="0" spc="-85" dirty="0">
                <a:solidFill>
                  <a:srgbClr val="90C225"/>
                </a:solidFill>
                <a:latin typeface="Impact"/>
                <a:cs typeface="Impact"/>
              </a:rPr>
              <a:t> </a:t>
            </a:r>
            <a:r>
              <a:rPr sz="7200" b="0" spc="-5" dirty="0">
                <a:solidFill>
                  <a:srgbClr val="90C225"/>
                </a:solidFill>
                <a:latin typeface="Impact"/>
                <a:cs typeface="Impact"/>
              </a:rPr>
              <a:t>STUDY</a:t>
            </a:r>
            <a:endParaRPr sz="7200">
              <a:latin typeface="Impact"/>
              <a:cs typeface="Impact"/>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914400" y="304800"/>
            <a:ext cx="10363200" cy="838200"/>
          </a:xfrm>
        </p:spPr>
        <p:txBody>
          <a:bodyPr/>
          <a:lstStyle/>
          <a:p>
            <a:r>
              <a:rPr lang="en-US"/>
              <a:t>What…</a:t>
            </a:r>
          </a:p>
        </p:txBody>
      </p:sp>
      <p:sp>
        <p:nvSpPr>
          <p:cNvPr id="362499" name="Rectangle 3"/>
          <p:cNvSpPr>
            <a:spLocks noGrp="1" noChangeArrowheads="1"/>
          </p:cNvSpPr>
          <p:nvPr>
            <p:ph type="body" idx="1"/>
          </p:nvPr>
        </p:nvSpPr>
        <p:spPr>
          <a:xfrm>
            <a:off x="406400" y="1201738"/>
            <a:ext cx="11379200" cy="5638800"/>
          </a:xfrm>
        </p:spPr>
        <p:txBody>
          <a:bodyPr/>
          <a:lstStyle/>
          <a:p>
            <a:r>
              <a:rPr lang="en-US" sz="2800"/>
              <a:t>Positioning is owning a piece of consumer’s mind</a:t>
            </a:r>
          </a:p>
          <a:p>
            <a:endParaRPr lang="en-US" sz="800"/>
          </a:p>
          <a:p>
            <a:r>
              <a:rPr lang="en-US" sz="2800"/>
              <a:t>Positioning is not what you do to a product</a:t>
            </a:r>
          </a:p>
          <a:p>
            <a:pPr lvl="1"/>
            <a:r>
              <a:rPr lang="en-US" sz="2400"/>
              <a:t>It’s what you do to the mind of the prospect</a:t>
            </a:r>
          </a:p>
          <a:p>
            <a:endParaRPr lang="en-US" sz="800"/>
          </a:p>
          <a:p>
            <a:r>
              <a:rPr lang="en-US" sz="2800"/>
              <a:t>You position the product in the prospect’s mind</a:t>
            </a:r>
          </a:p>
          <a:p>
            <a:pPr lvl="1"/>
            <a:r>
              <a:rPr lang="en-US" sz="2300" i="1"/>
              <a:t>‘It’s incorrect to call it Product Positioning’ –</a:t>
            </a:r>
            <a:r>
              <a:rPr lang="en-US" sz="2300"/>
              <a:t> </a:t>
            </a:r>
            <a:r>
              <a:rPr lang="en-US" sz="2300" i="1"/>
              <a:t>Ries &amp; Trout</a:t>
            </a:r>
            <a:endParaRPr lang="en-US" sz="2300"/>
          </a:p>
        </p:txBody>
      </p:sp>
      <p:pic>
        <p:nvPicPr>
          <p:cNvPr id="362500" name="Picture 4"/>
          <p:cNvPicPr>
            <a:picLocks noChangeAspect="1" noChangeArrowheads="1"/>
          </p:cNvPicPr>
          <p:nvPr/>
        </p:nvPicPr>
        <p:blipFill>
          <a:blip r:embed="rId2"/>
          <a:srcRect/>
          <a:stretch>
            <a:fillRect/>
          </a:stretch>
        </p:blipFill>
        <p:spPr bwMode="auto">
          <a:xfrm>
            <a:off x="2199218" y="4557712"/>
            <a:ext cx="3009900" cy="2149475"/>
          </a:xfrm>
          <a:prstGeom prst="rect">
            <a:avLst/>
          </a:prstGeom>
          <a:noFill/>
          <a:ln w="9525">
            <a:noFill/>
            <a:miter lim="800000"/>
            <a:headEnd/>
            <a:tailEnd/>
          </a:ln>
          <a:effectLst/>
        </p:spPr>
      </p:pic>
      <p:pic>
        <p:nvPicPr>
          <p:cNvPr id="362501" name="Picture 5"/>
          <p:cNvPicPr>
            <a:picLocks noChangeAspect="1" noChangeArrowheads="1"/>
          </p:cNvPicPr>
          <p:nvPr/>
        </p:nvPicPr>
        <p:blipFill>
          <a:blip r:embed="rId3"/>
          <a:srcRect/>
          <a:stretch>
            <a:fillRect/>
          </a:stretch>
        </p:blipFill>
        <p:spPr bwMode="auto">
          <a:xfrm>
            <a:off x="7088717" y="4572000"/>
            <a:ext cx="3073400" cy="21971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12289" cy="1400530"/>
          </a:xfrm>
        </p:spPr>
        <p:txBody>
          <a:bodyPr/>
          <a:lstStyle/>
          <a:p>
            <a:r>
              <a:rPr lang="en-US" b="1" dirty="0" smtClean="0"/>
              <a:t>BRAND POSITIONING</a:t>
            </a:r>
            <a:endParaRPr lang="en-US" b="1" dirty="0"/>
          </a:p>
        </p:txBody>
      </p:sp>
      <p:pic>
        <p:nvPicPr>
          <p:cNvPr id="4" name="Picture 5"/>
          <p:cNvPicPr>
            <a:picLocks noGrp="1" noChangeAspect="1" noChangeArrowheads="1"/>
          </p:cNvPicPr>
          <p:nvPr>
            <p:ph idx="1"/>
          </p:nvPr>
        </p:nvPicPr>
        <p:blipFill>
          <a:blip r:embed="rId2"/>
          <a:srcRect/>
          <a:stretch>
            <a:fillRect/>
          </a:stretch>
        </p:blipFill>
        <p:spPr bwMode="auto">
          <a:xfrm>
            <a:off x="371475" y="1928813"/>
            <a:ext cx="11115675" cy="4386261"/>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5791200" y="2819400"/>
            <a:ext cx="5994400" cy="1384300"/>
          </a:xfrm>
          <a:prstGeom prst="rect">
            <a:avLst/>
          </a:prstGeom>
          <a:noFill/>
          <a:ln w="9525">
            <a:noFill/>
            <a:miter lim="800000"/>
            <a:headEnd/>
            <a:tailEnd/>
          </a:ln>
        </p:spPr>
        <p:txBody>
          <a:bodyPr>
            <a:spAutoFit/>
          </a:bodyPr>
          <a:lstStyle/>
          <a:p>
            <a:pPr>
              <a:spcBef>
                <a:spcPct val="50000"/>
              </a:spcBef>
            </a:pPr>
            <a:r>
              <a:rPr lang="en-US" sz="2800" b="1"/>
              <a:t>eBay’s positioning:  </a:t>
            </a:r>
            <a:r>
              <a:rPr lang="en-US" sz="2800" b="1" i="1">
                <a:solidFill>
                  <a:srgbClr val="000066"/>
                </a:solidFill>
              </a:rPr>
              <a:t>No matter what “it” is, you can find “it” on eBay!</a:t>
            </a:r>
          </a:p>
        </p:txBody>
      </p:sp>
      <p:sp>
        <p:nvSpPr>
          <p:cNvPr id="25603" name="Text Box 6"/>
          <p:cNvSpPr txBox="1">
            <a:spLocks noChangeArrowheads="1"/>
          </p:cNvSpPr>
          <p:nvPr/>
        </p:nvSpPr>
        <p:spPr bwMode="auto">
          <a:xfrm>
            <a:off x="812800" y="762001"/>
            <a:ext cx="10363200" cy="708025"/>
          </a:xfrm>
          <a:prstGeom prst="rect">
            <a:avLst/>
          </a:prstGeom>
          <a:noFill/>
          <a:ln w="9525">
            <a:noFill/>
            <a:miter lim="800000"/>
            <a:headEnd/>
            <a:tailEnd/>
          </a:ln>
        </p:spPr>
        <p:txBody>
          <a:bodyPr>
            <a:spAutoFit/>
          </a:bodyPr>
          <a:lstStyle/>
          <a:p>
            <a:pPr algn="ctr">
              <a:spcBef>
                <a:spcPct val="50000"/>
              </a:spcBef>
            </a:pPr>
            <a:r>
              <a:rPr lang="en-US" sz="4000">
                <a:latin typeface="Calibri" pitchFamily="34" charset="0"/>
              </a:rPr>
              <a:t>Positioning Example</a:t>
            </a:r>
            <a:endParaRPr lang="en-US" sz="4000" b="1">
              <a:solidFill>
                <a:srgbClr val="000066"/>
              </a:solidFill>
              <a:latin typeface="Tahoma" pitchFamily="34" charset="0"/>
            </a:endParaRPr>
          </a:p>
        </p:txBody>
      </p:sp>
      <p:pic>
        <p:nvPicPr>
          <p:cNvPr id="25604" name="Picture 10" descr="EbayIt"/>
          <p:cNvPicPr>
            <a:picLocks noChangeAspect="1" noChangeArrowheads="1"/>
          </p:cNvPicPr>
          <p:nvPr/>
        </p:nvPicPr>
        <p:blipFill>
          <a:blip r:embed="rId2"/>
          <a:srcRect/>
          <a:stretch>
            <a:fillRect/>
          </a:stretch>
        </p:blipFill>
        <p:spPr bwMode="auto">
          <a:xfrm>
            <a:off x="812800" y="2057400"/>
            <a:ext cx="4402667" cy="4191000"/>
          </a:xfrm>
          <a:prstGeom prst="rect">
            <a:avLst/>
          </a:prstGeom>
          <a:noFill/>
          <a:ln w="9525">
            <a:solidFill>
              <a:srgbClr val="000066"/>
            </a:solid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Text Box 4"/>
          <p:cNvSpPr txBox="1">
            <a:spLocks noChangeArrowheads="1"/>
          </p:cNvSpPr>
          <p:nvPr/>
        </p:nvSpPr>
        <p:spPr bwMode="auto">
          <a:xfrm>
            <a:off x="812800" y="2057400"/>
            <a:ext cx="10464800" cy="15875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2800" b="1">
                <a:cs typeface="+mn-cs"/>
              </a:rPr>
              <a:t>To </a:t>
            </a:r>
            <a:r>
              <a:rPr lang="en-US" sz="2800" b="1" i="1">
                <a:solidFill>
                  <a:schemeClr val="accent2"/>
                </a:solidFill>
                <a:cs typeface="+mn-cs"/>
              </a:rPr>
              <a:t>(target segment and need)</a:t>
            </a:r>
            <a:r>
              <a:rPr lang="en-US" sz="2800" b="1">
                <a:cs typeface="+mn-cs"/>
              </a:rPr>
              <a:t> our </a:t>
            </a:r>
            <a:r>
              <a:rPr lang="en-US" sz="2800" b="1" i="1">
                <a:solidFill>
                  <a:schemeClr val="accent2"/>
                </a:solidFill>
                <a:cs typeface="+mn-cs"/>
              </a:rPr>
              <a:t>(brand)</a:t>
            </a:r>
            <a:r>
              <a:rPr lang="en-US" sz="2800" b="1">
                <a:cs typeface="+mn-cs"/>
              </a:rPr>
              <a:t> is a </a:t>
            </a:r>
            <a:r>
              <a:rPr lang="en-US" sz="2800" b="1" i="1">
                <a:solidFill>
                  <a:schemeClr val="accent2"/>
                </a:solidFill>
                <a:cs typeface="+mn-cs"/>
              </a:rPr>
              <a:t>(concept)</a:t>
            </a:r>
            <a:r>
              <a:rPr lang="en-US" sz="2800" b="1">
                <a:cs typeface="+mn-cs"/>
              </a:rPr>
              <a:t> that </a:t>
            </a:r>
            <a:r>
              <a:rPr lang="en-US" sz="2800" b="1" i="1">
                <a:solidFill>
                  <a:schemeClr val="accent2"/>
                </a:solidFill>
                <a:cs typeface="+mn-cs"/>
              </a:rPr>
              <a:t>(point-of-difference).</a:t>
            </a:r>
          </a:p>
          <a:p>
            <a:pPr algn="ctr" fontAlgn="auto">
              <a:spcBef>
                <a:spcPct val="50000"/>
              </a:spcBef>
              <a:spcAft>
                <a:spcPts val="0"/>
              </a:spcAft>
              <a:defRPr/>
            </a:pPr>
            <a:endParaRPr lang="en-US" sz="2800" b="1">
              <a:effectLst>
                <a:outerShdw blurRad="38100" dist="38100" dir="2700000" algn="tl">
                  <a:srgbClr val="C0C0C0"/>
                </a:outerShdw>
              </a:effectLst>
              <a:cs typeface="+mn-cs"/>
            </a:endParaRPr>
          </a:p>
        </p:txBody>
      </p:sp>
      <p:sp>
        <p:nvSpPr>
          <p:cNvPr id="26627" name="Text Box 5"/>
          <p:cNvSpPr txBox="1">
            <a:spLocks noChangeArrowheads="1"/>
          </p:cNvSpPr>
          <p:nvPr/>
        </p:nvSpPr>
        <p:spPr bwMode="auto">
          <a:xfrm>
            <a:off x="812800" y="533401"/>
            <a:ext cx="10363200" cy="646113"/>
          </a:xfrm>
          <a:prstGeom prst="rect">
            <a:avLst/>
          </a:prstGeom>
          <a:noFill/>
          <a:ln w="9525">
            <a:noFill/>
            <a:miter lim="800000"/>
            <a:headEnd/>
            <a:tailEnd/>
          </a:ln>
        </p:spPr>
        <p:txBody>
          <a:bodyPr>
            <a:spAutoFit/>
          </a:bodyPr>
          <a:lstStyle/>
          <a:p>
            <a:pPr algn="ctr">
              <a:spcBef>
                <a:spcPct val="50000"/>
              </a:spcBef>
            </a:pPr>
            <a:r>
              <a:rPr lang="en-US" sz="3600">
                <a:latin typeface="Calibri" pitchFamily="34" charset="0"/>
              </a:rPr>
              <a:t>Positioning Example</a:t>
            </a:r>
            <a:endParaRPr lang="en-US" sz="3600" b="1">
              <a:solidFill>
                <a:srgbClr val="000066"/>
              </a:solidFill>
              <a:latin typeface="Tahoma" pitchFamily="34" charset="0"/>
            </a:endParaRPr>
          </a:p>
        </p:txBody>
      </p:sp>
      <p:pic>
        <p:nvPicPr>
          <p:cNvPr id="26628" name="Picture 6" descr="7520g"/>
          <p:cNvPicPr>
            <a:picLocks noChangeAspect="1" noChangeArrowheads="1"/>
          </p:cNvPicPr>
          <p:nvPr/>
        </p:nvPicPr>
        <p:blipFill>
          <a:blip r:embed="rId2"/>
          <a:srcRect l="33614" r="34454"/>
          <a:stretch>
            <a:fillRect/>
          </a:stretch>
        </p:blipFill>
        <p:spPr bwMode="auto">
          <a:xfrm>
            <a:off x="812800" y="3352800"/>
            <a:ext cx="1930400" cy="3028950"/>
          </a:xfrm>
          <a:prstGeom prst="rect">
            <a:avLst/>
          </a:prstGeom>
          <a:noFill/>
          <a:ln w="9525">
            <a:noFill/>
            <a:miter lim="800000"/>
            <a:headEnd/>
            <a:tailEnd/>
          </a:ln>
        </p:spPr>
      </p:pic>
      <p:sp>
        <p:nvSpPr>
          <p:cNvPr id="26629" name="Rectangle 7"/>
          <p:cNvSpPr>
            <a:spLocks noChangeArrowheads="1"/>
          </p:cNvSpPr>
          <p:nvPr/>
        </p:nvSpPr>
        <p:spPr bwMode="auto">
          <a:xfrm>
            <a:off x="3149600" y="3581401"/>
            <a:ext cx="8128000" cy="1938992"/>
          </a:xfrm>
          <a:prstGeom prst="rect">
            <a:avLst/>
          </a:prstGeom>
          <a:noFill/>
          <a:ln w="9525">
            <a:noFill/>
            <a:miter lim="800000"/>
            <a:headEnd/>
            <a:tailEnd/>
          </a:ln>
        </p:spPr>
        <p:txBody>
          <a:bodyPr>
            <a:spAutoFit/>
          </a:bodyPr>
          <a:lstStyle/>
          <a:p>
            <a:pPr>
              <a:spcBef>
                <a:spcPct val="50000"/>
              </a:spcBef>
            </a:pPr>
            <a:r>
              <a:rPr lang="en-US" sz="2400" b="1" dirty="0">
                <a:latin typeface="Calibri" pitchFamily="34" charset="0"/>
              </a:rPr>
              <a:t>“To busy mobile professionals who need to always be in the loop, Blackberry </a:t>
            </a:r>
            <a:r>
              <a:rPr lang="en-US" sz="2400" b="1" dirty="0" smtClean="0">
                <a:latin typeface="Calibri" pitchFamily="34" charset="0"/>
              </a:rPr>
              <a:t>was </a:t>
            </a:r>
            <a:r>
              <a:rPr lang="en-US" sz="2400" b="1" dirty="0">
                <a:latin typeface="Calibri" pitchFamily="34" charset="0"/>
              </a:rPr>
              <a:t>a wireless connectivity solution that </a:t>
            </a:r>
            <a:r>
              <a:rPr lang="en-US" sz="2400" b="1" dirty="0" smtClean="0">
                <a:latin typeface="Calibri" pitchFamily="34" charset="0"/>
              </a:rPr>
              <a:t>allowed </a:t>
            </a:r>
            <a:r>
              <a:rPr lang="en-US" sz="2400" b="1" dirty="0">
                <a:latin typeface="Calibri" pitchFamily="34" charset="0"/>
              </a:rPr>
              <a:t>you to stay connected to people and resources while on the go more easily and reliably than the competing technologies.”</a:t>
            </a:r>
          </a:p>
        </p:txBody>
      </p:sp>
      <p:pic>
        <p:nvPicPr>
          <p:cNvPr id="6" name="Picture 5" descr="whatsapp.png"/>
          <p:cNvPicPr>
            <a:picLocks noChangeAspect="1"/>
          </p:cNvPicPr>
          <p:nvPr/>
        </p:nvPicPr>
        <p:blipFill>
          <a:blip r:embed="rId3"/>
          <a:stretch>
            <a:fillRect/>
          </a:stretch>
        </p:blipFill>
        <p:spPr>
          <a:xfrm>
            <a:off x="10472736" y="5105400"/>
            <a:ext cx="1476375" cy="1476375"/>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508000" y="457200"/>
            <a:ext cx="11176000" cy="609600"/>
          </a:xfrm>
        </p:spPr>
        <p:txBody>
          <a:bodyPr rtlCol="0">
            <a:normAutofit fontScale="90000"/>
          </a:bodyPr>
          <a:lstStyle/>
          <a:p>
            <a:pPr eaLnBrk="1" fontAlgn="auto" hangingPunct="1">
              <a:spcAft>
                <a:spcPts val="0"/>
              </a:spcAft>
              <a:defRPr/>
            </a:pPr>
            <a:r>
              <a:rPr lang="en-US" sz="3200" dirty="0" smtClean="0"/>
              <a:t/>
            </a:r>
            <a:br>
              <a:rPr lang="en-US" sz="3200" dirty="0" smtClean="0"/>
            </a:br>
            <a:r>
              <a:rPr lang="en-US" sz="3100" dirty="0" smtClean="0"/>
              <a:t>Positioning Maps:  Luxury SUVs</a:t>
            </a:r>
            <a:br>
              <a:rPr lang="en-US" sz="3100" dirty="0" smtClean="0"/>
            </a:br>
            <a:r>
              <a:rPr lang="en-US" sz="3100" dirty="0" smtClean="0"/>
              <a:t>Price vs. Orientation Dimensions</a:t>
            </a:r>
            <a:endParaRPr lang="en-US" sz="2800" dirty="0" smtClean="0"/>
          </a:p>
        </p:txBody>
      </p:sp>
      <p:pic>
        <p:nvPicPr>
          <p:cNvPr id="27651" name="Picture 3" descr="fig0603"/>
          <p:cNvPicPr>
            <a:picLocks noGrp="1" noChangeAspect="1" noChangeArrowheads="1"/>
          </p:cNvPicPr>
          <p:nvPr>
            <p:ph idx="1"/>
          </p:nvPr>
        </p:nvPicPr>
        <p:blipFill>
          <a:blip r:embed="rId2">
            <a:clrChange>
              <a:clrFrom>
                <a:srgbClr val="FFFFFF"/>
              </a:clrFrom>
              <a:clrTo>
                <a:srgbClr val="FFFFFF">
                  <a:alpha val="0"/>
                </a:srgbClr>
              </a:clrTo>
            </a:clrChange>
          </a:blip>
          <a:srcRect/>
          <a:stretch>
            <a:fillRect/>
          </a:stretch>
        </p:blipFill>
        <p:spPr>
          <a:xfrm>
            <a:off x="3048000" y="1828801"/>
            <a:ext cx="7215717" cy="4786313"/>
          </a:xfr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p:txBody>
          <a:bodyPr/>
          <a:lstStyle/>
          <a:p>
            <a:pPr eaLnBrk="1" hangingPunct="1"/>
            <a:r>
              <a:rPr lang="en-US" dirty="0" smtClean="0"/>
              <a:t>Competitive advantages</a:t>
            </a:r>
          </a:p>
          <a:p>
            <a:pPr eaLnBrk="1" hangingPunct="1"/>
            <a:r>
              <a:rPr lang="en-US" dirty="0" smtClean="0"/>
              <a:t>Points of Parity</a:t>
            </a:r>
          </a:p>
          <a:p>
            <a:pPr eaLnBrk="1" hangingPunct="1"/>
            <a:r>
              <a:rPr lang="en-US" dirty="0" smtClean="0"/>
              <a:t>Points of Difference =&gt; Differentiation </a:t>
            </a:r>
          </a:p>
          <a:p>
            <a:pPr eaLnBrk="1" hangingPunct="1">
              <a:buFont typeface="Arial" charset="0"/>
              <a:buNone/>
            </a:pPr>
            <a:endParaRPr lang="en-US" dirty="0" smtClean="0">
              <a:solidFill>
                <a:schemeClr val="accent3"/>
              </a:solidFill>
            </a:endParaRPr>
          </a:p>
          <a:p>
            <a:pPr algn="ctr" eaLnBrk="1" hangingPunct="1">
              <a:buFont typeface="Arial" charset="0"/>
              <a:buNone/>
            </a:pPr>
            <a:r>
              <a:rPr lang="en-US" i="1" dirty="0" smtClean="0">
                <a:solidFill>
                  <a:schemeClr val="accent3"/>
                </a:solidFill>
              </a:rPr>
              <a:t>Positioning results from differentiation and competitive advantages.</a:t>
            </a:r>
          </a:p>
          <a:p>
            <a:pPr algn="ctr" eaLnBrk="1" hangingPunct="1">
              <a:buFont typeface="Arial" charset="0"/>
              <a:buNone/>
            </a:pPr>
            <a:endParaRPr lang="en-US" i="1" dirty="0" smtClean="0">
              <a:solidFill>
                <a:schemeClr val="accent3"/>
              </a:solidFill>
            </a:endParaRPr>
          </a:p>
          <a:p>
            <a:pPr algn="ctr" eaLnBrk="1" hangingPunct="1">
              <a:buFont typeface="Arial" charset="0"/>
              <a:buNone/>
            </a:pPr>
            <a:r>
              <a:rPr lang="en-US" i="1" dirty="0" smtClean="0">
                <a:solidFill>
                  <a:schemeClr val="accent3"/>
                </a:solidFill>
              </a:rPr>
              <a:t>Positioning may change over time</a:t>
            </a:r>
            <a:r>
              <a:rPr lang="en-US" i="1" dirty="0" smtClean="0">
                <a:solidFill>
                  <a:srgbClr val="C00000"/>
                </a:solidFill>
              </a:rPr>
              <a:t>.</a:t>
            </a:r>
          </a:p>
        </p:txBody>
      </p:sp>
      <p:sp>
        <p:nvSpPr>
          <p:cNvPr id="28675" name="Rectangle 4"/>
          <p:cNvSpPr>
            <a:spLocks noGrp="1" noChangeArrowheads="1"/>
          </p:cNvSpPr>
          <p:nvPr>
            <p:ph type="title"/>
          </p:nvPr>
        </p:nvSpPr>
        <p:spPr/>
        <p:txBody>
          <a:bodyPr/>
          <a:lstStyle/>
          <a:p>
            <a:pPr eaLnBrk="1" hangingPunct="1"/>
            <a:r>
              <a:rPr lang="en-US" smtClean="0"/>
              <a:t>Positioning Strategy</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1"/>
          </p:nvPr>
        </p:nvSpPr>
        <p:spPr/>
        <p:txBody>
          <a:bodyPr/>
          <a:lstStyle/>
          <a:p>
            <a:pPr>
              <a:defRPr/>
            </a:pPr>
            <a:r>
              <a:rPr lang="en-US" smtClean="0">
                <a:latin typeface="Arial" pitchFamily="34" charset="0"/>
              </a:rPr>
              <a:t>6-</a:t>
            </a:r>
            <a:fld id="{E894BA91-0492-407B-B40A-5644483A590D}" type="slidenum">
              <a:rPr lang="en-US" smtClean="0">
                <a:latin typeface="Arial" pitchFamily="34" charset="0"/>
              </a:rPr>
              <a:pPr>
                <a:defRPr/>
              </a:pPr>
              <a:t>24</a:t>
            </a:fld>
            <a:endParaRPr lang="en-US" smtClean="0">
              <a:latin typeface="Arial" pitchFamily="34" charset="0"/>
            </a:endParaRPr>
          </a:p>
        </p:txBody>
      </p:sp>
      <p:sp>
        <p:nvSpPr>
          <p:cNvPr id="29699" name="Rectangle 4"/>
          <p:cNvSpPr>
            <a:spLocks noGrp="1" noChangeArrowheads="1"/>
          </p:cNvSpPr>
          <p:nvPr>
            <p:ph type="title"/>
          </p:nvPr>
        </p:nvSpPr>
        <p:spPr/>
        <p:txBody>
          <a:bodyPr/>
          <a:lstStyle/>
          <a:p>
            <a:pPr eaLnBrk="1" hangingPunct="1"/>
            <a:r>
              <a:rPr lang="en-US" smtClean="0"/>
              <a:t>Sources of Differentiation</a:t>
            </a:r>
          </a:p>
        </p:txBody>
      </p:sp>
      <p:sp>
        <p:nvSpPr>
          <p:cNvPr id="34821" name="Rectangle 3"/>
          <p:cNvSpPr>
            <a:spLocks noGrp="1" noChangeArrowheads="1"/>
          </p:cNvSpPr>
          <p:nvPr>
            <p:ph type="body" sz="half" idx="1"/>
          </p:nvPr>
        </p:nvSpPr>
        <p:spPr>
          <a:xfrm>
            <a:off x="711200" y="1905000"/>
            <a:ext cx="5994400" cy="3733800"/>
          </a:xfrm>
        </p:spPr>
        <p:txBody>
          <a:bodyPr rtlCol="0">
            <a:normAutofit/>
          </a:bodyPr>
          <a:lstStyle/>
          <a:p>
            <a:pPr eaLnBrk="1" fontAlgn="auto" hangingPunct="1">
              <a:spcAft>
                <a:spcPts val="0"/>
              </a:spcAft>
              <a:buFont typeface="Arial" pitchFamily="34" charset="0"/>
              <a:buNone/>
              <a:defRPr/>
            </a:pPr>
            <a:endParaRPr lang="en-US" dirty="0" smtClean="0"/>
          </a:p>
          <a:p>
            <a:pPr lvl="1" eaLnBrk="1" fontAlgn="auto" hangingPunct="1">
              <a:spcAft>
                <a:spcPts val="0"/>
              </a:spcAft>
              <a:buFont typeface="Arial" pitchFamily="34" charset="0"/>
              <a:buChar char="–"/>
              <a:defRPr/>
            </a:pPr>
            <a:r>
              <a:rPr lang="en-US" dirty="0" smtClean="0"/>
              <a:t>Product Design</a:t>
            </a:r>
          </a:p>
          <a:p>
            <a:pPr lvl="1" eaLnBrk="1" fontAlgn="auto" hangingPunct="1">
              <a:spcAft>
                <a:spcPts val="0"/>
              </a:spcAft>
              <a:buFont typeface="Arial" pitchFamily="34" charset="0"/>
              <a:buChar char="–"/>
              <a:defRPr/>
            </a:pPr>
            <a:r>
              <a:rPr lang="en-US" dirty="0" smtClean="0"/>
              <a:t>Quality</a:t>
            </a:r>
          </a:p>
          <a:p>
            <a:pPr lvl="1" eaLnBrk="1" fontAlgn="auto" hangingPunct="1">
              <a:spcAft>
                <a:spcPts val="0"/>
              </a:spcAft>
              <a:buFont typeface="Arial" pitchFamily="34" charset="0"/>
              <a:buChar char="–"/>
              <a:defRPr/>
            </a:pPr>
            <a:r>
              <a:rPr lang="en-US" dirty="0" smtClean="0"/>
              <a:t>Additional Services </a:t>
            </a:r>
          </a:p>
          <a:p>
            <a:pPr lvl="1" eaLnBrk="1" fontAlgn="auto" hangingPunct="1">
              <a:spcAft>
                <a:spcPts val="0"/>
              </a:spcAft>
              <a:buFont typeface="Arial" pitchFamily="34" charset="0"/>
              <a:buChar char="–"/>
              <a:defRPr/>
            </a:pPr>
            <a:r>
              <a:rPr lang="en-US" dirty="0" smtClean="0"/>
              <a:t>Image</a:t>
            </a:r>
          </a:p>
          <a:p>
            <a:pPr lvl="1" eaLnBrk="1" fontAlgn="auto" hangingPunct="1">
              <a:spcAft>
                <a:spcPts val="0"/>
              </a:spcAft>
              <a:buFont typeface="Arial" pitchFamily="34" charset="0"/>
              <a:buChar char="–"/>
              <a:defRPr/>
            </a:pPr>
            <a:r>
              <a:rPr lang="en-US" dirty="0" smtClean="0"/>
              <a:t>People (Staff)</a:t>
            </a:r>
          </a:p>
          <a:p>
            <a:pPr lvl="1" eaLnBrk="1" fontAlgn="auto" hangingPunct="1">
              <a:spcAft>
                <a:spcPts val="0"/>
              </a:spcAft>
              <a:buFont typeface="Arial" pitchFamily="34" charset="0"/>
              <a:buChar char="–"/>
              <a:defRPr/>
            </a:pPr>
            <a:r>
              <a:rPr lang="en-US" dirty="0" smtClean="0"/>
              <a:t>Price</a:t>
            </a:r>
          </a:p>
          <a:p>
            <a:pPr lvl="1" eaLnBrk="1" fontAlgn="auto" hangingPunct="1">
              <a:spcAft>
                <a:spcPts val="0"/>
              </a:spcAft>
              <a:buFont typeface="Arial" pitchFamily="34" charset="0"/>
              <a:buChar char="–"/>
              <a:defRPr/>
            </a:pPr>
            <a:r>
              <a:rPr lang="en-US" dirty="0" smtClean="0"/>
              <a:t>Other</a:t>
            </a:r>
          </a:p>
        </p:txBody>
      </p:sp>
      <p:pic>
        <p:nvPicPr>
          <p:cNvPr id="29701" name="Content Placeholder 7" descr="walmart2.gif"/>
          <p:cNvPicPr>
            <a:picLocks noGrp="1" noChangeAspect="1"/>
          </p:cNvPicPr>
          <p:nvPr>
            <p:ph sz="half" idx="2"/>
          </p:nvPr>
        </p:nvPicPr>
        <p:blipFill>
          <a:blip r:embed="rId2"/>
          <a:srcRect/>
          <a:stretch>
            <a:fillRect/>
          </a:stretch>
        </p:blipFill>
        <p:spPr>
          <a:xfrm>
            <a:off x="7994651" y="3857626"/>
            <a:ext cx="3416300" cy="1095375"/>
          </a:xfrm>
        </p:spPr>
      </p:pic>
      <p:pic>
        <p:nvPicPr>
          <p:cNvPr id="29702" name="Picture 8" descr="ipod.jpg"/>
          <p:cNvPicPr>
            <a:picLocks noChangeAspect="1"/>
          </p:cNvPicPr>
          <p:nvPr/>
        </p:nvPicPr>
        <p:blipFill>
          <a:blip r:embed="rId3"/>
          <a:srcRect/>
          <a:stretch>
            <a:fillRect/>
          </a:stretch>
        </p:blipFill>
        <p:spPr bwMode="auto">
          <a:xfrm>
            <a:off x="8331201" y="2514600"/>
            <a:ext cx="1841500" cy="1028700"/>
          </a:xfrm>
          <a:prstGeom prst="rect">
            <a:avLst/>
          </a:prstGeom>
          <a:noFill/>
          <a:ln w="9525">
            <a:noFill/>
            <a:miter lim="800000"/>
            <a:headEnd/>
            <a:tailEnd/>
          </a:ln>
        </p:spPr>
      </p:pic>
      <p:pic>
        <p:nvPicPr>
          <p:cNvPr id="29703" name="Picture 9" descr="lexus.gif"/>
          <p:cNvPicPr>
            <a:picLocks noChangeAspect="1"/>
          </p:cNvPicPr>
          <p:nvPr/>
        </p:nvPicPr>
        <p:blipFill>
          <a:blip r:embed="rId4"/>
          <a:srcRect/>
          <a:stretch>
            <a:fillRect/>
          </a:stretch>
        </p:blipFill>
        <p:spPr bwMode="auto">
          <a:xfrm>
            <a:off x="8229600" y="5257800"/>
            <a:ext cx="2235200" cy="3048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en-US" sz="3200" smtClean="0"/>
              <a:t>Choosing the Right Competitive Advantages</a:t>
            </a:r>
          </a:p>
        </p:txBody>
      </p:sp>
      <p:sp>
        <p:nvSpPr>
          <p:cNvPr id="30723" name="Rectangle 5"/>
          <p:cNvSpPr>
            <a:spLocks noGrp="1" noChangeArrowheads="1"/>
          </p:cNvSpPr>
          <p:nvPr>
            <p:ph type="body" sz="half" idx="2"/>
          </p:nvPr>
        </p:nvSpPr>
        <p:spPr>
          <a:xfrm>
            <a:off x="1524000" y="1676401"/>
            <a:ext cx="9347200" cy="4525963"/>
          </a:xfrm>
        </p:spPr>
        <p:txBody>
          <a:bodyPr/>
          <a:lstStyle/>
          <a:p>
            <a:pPr eaLnBrk="1" hangingPunct="1">
              <a:lnSpc>
                <a:spcPct val="90000"/>
              </a:lnSpc>
            </a:pPr>
            <a:r>
              <a:rPr lang="en-US" sz="2400" dirty="0" smtClean="0"/>
              <a:t>The best competitive advantages are…</a:t>
            </a:r>
          </a:p>
          <a:p>
            <a:pPr eaLnBrk="1" hangingPunct="1">
              <a:lnSpc>
                <a:spcPct val="90000"/>
              </a:lnSpc>
              <a:buFont typeface="Arial" charset="0"/>
              <a:buNone/>
            </a:pPr>
            <a:endParaRPr lang="en-US" sz="1400" dirty="0" smtClean="0"/>
          </a:p>
          <a:p>
            <a:pPr lvl="1" eaLnBrk="1" hangingPunct="1">
              <a:lnSpc>
                <a:spcPct val="90000"/>
              </a:lnSpc>
            </a:pPr>
            <a:r>
              <a:rPr lang="en-US" dirty="0" smtClean="0"/>
              <a:t>Important</a:t>
            </a:r>
          </a:p>
          <a:p>
            <a:pPr lvl="1" eaLnBrk="1" hangingPunct="1">
              <a:lnSpc>
                <a:spcPct val="90000"/>
              </a:lnSpc>
            </a:pPr>
            <a:r>
              <a:rPr lang="en-US" dirty="0" smtClean="0"/>
              <a:t>Distinctive</a:t>
            </a:r>
          </a:p>
          <a:p>
            <a:pPr lvl="1" eaLnBrk="1" hangingPunct="1">
              <a:lnSpc>
                <a:spcPct val="90000"/>
              </a:lnSpc>
            </a:pPr>
            <a:r>
              <a:rPr lang="en-US" dirty="0" smtClean="0"/>
              <a:t>Superior</a:t>
            </a:r>
          </a:p>
          <a:p>
            <a:pPr lvl="1" eaLnBrk="1" hangingPunct="1">
              <a:lnSpc>
                <a:spcPct val="90000"/>
              </a:lnSpc>
            </a:pPr>
            <a:r>
              <a:rPr lang="en-US" dirty="0" smtClean="0"/>
              <a:t>Communicable</a:t>
            </a:r>
          </a:p>
          <a:p>
            <a:pPr lvl="1" eaLnBrk="1" hangingPunct="1">
              <a:lnSpc>
                <a:spcPct val="90000"/>
              </a:lnSpc>
            </a:pPr>
            <a:r>
              <a:rPr lang="en-US" dirty="0" smtClean="0"/>
              <a:t>Affordable (to company and consumer)</a:t>
            </a:r>
          </a:p>
          <a:p>
            <a:pPr lvl="1" eaLnBrk="1" hangingPunct="1">
              <a:lnSpc>
                <a:spcPct val="90000"/>
              </a:lnSpc>
            </a:pPr>
            <a:r>
              <a:rPr lang="en-US" dirty="0" smtClean="0"/>
              <a:t>Profitable</a:t>
            </a:r>
          </a:p>
          <a:p>
            <a:pPr eaLnBrk="1" hangingPunct="1">
              <a:lnSpc>
                <a:spcPct val="90000"/>
              </a:lnSpc>
              <a:buFont typeface="Arial" charset="0"/>
              <a:buNone/>
            </a:pPr>
            <a:endParaRPr lang="en-US" sz="2400" dirty="0" smtClean="0"/>
          </a:p>
          <a:p>
            <a:pPr algn="ctr" eaLnBrk="1" hangingPunct="1">
              <a:lnSpc>
                <a:spcPct val="90000"/>
              </a:lnSpc>
              <a:buFont typeface="Arial" charset="0"/>
              <a:buNone/>
            </a:pPr>
            <a:r>
              <a:rPr lang="en-US" sz="2400" i="1" dirty="0" smtClean="0">
                <a:solidFill>
                  <a:srgbClr val="C00000"/>
                </a:solidFill>
              </a:rPr>
              <a:t>Moral:  Avoid meaningless differentiation.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087" y="1320658"/>
            <a:ext cx="10515600" cy="4351338"/>
          </a:xfrm>
        </p:spPr>
        <p:txBody>
          <a:bodyPr>
            <a:normAutofit lnSpcReduction="10000"/>
          </a:bodyPr>
          <a:lstStyle/>
          <a:p>
            <a:pPr algn="just"/>
            <a:r>
              <a:rPr lang="en-US" sz="3200" b="1" dirty="0">
                <a:effectLst>
                  <a:outerShdw blurRad="38100" dist="38100" dir="2700000" algn="tl">
                    <a:srgbClr val="000000">
                      <a:alpha val="43137"/>
                    </a:srgbClr>
                  </a:outerShdw>
                </a:effectLst>
                <a:latin typeface="Times New Roman" pitchFamily="18" charset="0"/>
                <a:cs typeface="Times New Roman" pitchFamily="18" charset="0"/>
              </a:rPr>
              <a:t>Points of Parity (POP) are usually the attributes or functionalities or benefits or any other marketing mix elements that are not unique to the brand and might be shared by some or all the competitors, as they mostly include the basic necessities for a brand to be considered in a particular category</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just"/>
            <a:r>
              <a:rPr lang="en-US"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Two types of point of parity </a:t>
            </a:r>
            <a:r>
              <a:rPr lang="en-US"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Category Points of Parity</a:t>
            </a:r>
            <a:r>
              <a:rPr lang="en-US"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Competitive Points of Parity</a:t>
            </a:r>
            <a:r>
              <a:rPr lang="en-US"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to capture the market position. </a:t>
            </a:r>
          </a:p>
          <a:p>
            <a:pPr algn="ctr"/>
            <a:endParaRPr lang="en-US" sz="3200" dirty="0">
              <a:latin typeface="Times New Roman" pitchFamily="18" charset="0"/>
              <a:cs typeface="Times New Roman" pitchFamily="18" charset="0"/>
            </a:endParaRPr>
          </a:p>
          <a:p>
            <a:pPr marL="0" indent="0">
              <a:buNone/>
            </a:pPr>
            <a:endParaRPr lang="en-US" dirty="0"/>
          </a:p>
        </p:txBody>
      </p:sp>
      <p:sp>
        <p:nvSpPr>
          <p:cNvPr id="4" name="Title 1"/>
          <p:cNvSpPr>
            <a:spLocks noGrp="1"/>
          </p:cNvSpPr>
          <p:nvPr>
            <p:ph type="title"/>
          </p:nvPr>
        </p:nvSpPr>
        <p:spPr/>
        <p:txBody>
          <a:bodyPr anchor="t">
            <a:noAutofit/>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Point of parity of each brand</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Slide Number Placeholder 4"/>
          <p:cNvSpPr>
            <a:spLocks noGrp="1"/>
          </p:cNvSpPr>
          <p:nvPr>
            <p:ph type="sldNum" sz="quarter" idx="4294967295"/>
          </p:nvPr>
        </p:nvSpPr>
        <p:spPr>
          <a:xfrm>
            <a:off x="8077200" y="6356350"/>
            <a:ext cx="3276600" cy="365125"/>
          </a:xfrm>
          <a:prstGeom prst="rect">
            <a:avLst/>
          </a:prstGeom>
        </p:spPr>
        <p:txBody>
          <a:bodyPr/>
          <a:lstStyle/>
          <a:p>
            <a:fld id="{C62155A9-2BEA-4E1A-A809-3AB570F0F126}" type="slidenum">
              <a:rPr lang="en-US" sz="1600" b="1" smtClean="0">
                <a:solidFill>
                  <a:srgbClr val="FF0000"/>
                </a:solidFill>
              </a:rPr>
              <a:pPr/>
              <a:t>26</a:t>
            </a:fld>
            <a:endParaRPr lang="en-US" b="1" dirty="0">
              <a:solidFill>
                <a:srgbClr val="FF0000"/>
              </a:solidFill>
            </a:endParaRPr>
          </a:p>
        </p:txBody>
      </p:sp>
    </p:spTree>
    <p:extLst>
      <p:ext uri="{BB962C8B-B14F-4D97-AF65-F5344CB8AC3E}">
        <p14:creationId xmlns="" xmlns:p14="http://schemas.microsoft.com/office/powerpoint/2010/main" val="1164717893"/>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67" y="365125"/>
            <a:ext cx="11232108" cy="753991"/>
          </a:xfrm>
        </p:spPr>
        <p:txBody>
          <a:bodyPr anchor="t">
            <a:normAutofit/>
          </a:bodyPr>
          <a:lstStyle/>
          <a:p>
            <a:r>
              <a:rPr lang="en-US" sz="3600" dirty="0"/>
              <a:t>Point of parity and point of difference </a:t>
            </a:r>
            <a:r>
              <a:rPr lang="en-US" sz="3600" dirty="0" smtClean="0"/>
              <a:t>of Lifebuoy</a:t>
            </a:r>
            <a:endParaRPr lang="en-US" sz="3600" dirty="0"/>
          </a:p>
        </p:txBody>
      </p:sp>
      <p:sp>
        <p:nvSpPr>
          <p:cNvPr id="3" name="Content Placeholder 2"/>
          <p:cNvSpPr>
            <a:spLocks noGrp="1"/>
          </p:cNvSpPr>
          <p:nvPr>
            <p:ph idx="1"/>
          </p:nvPr>
        </p:nvSpPr>
        <p:spPr/>
        <p:txBody>
          <a:bodyPr/>
          <a:lstStyle/>
          <a:p>
            <a:r>
              <a:rPr lang="en-US" b="1" dirty="0">
                <a:effectLst>
                  <a:outerShdw blurRad="38100" dist="38100" dir="2700000" algn="tl">
                    <a:srgbClr val="000000">
                      <a:alpha val="43137"/>
                    </a:srgbClr>
                  </a:outerShdw>
                </a:effectLst>
              </a:rPr>
              <a:t>Points of parity of Lifebuoy are those associations or particular attribute of lifebuoy that can attract the customer </a:t>
            </a:r>
            <a:r>
              <a:rPr lang="en-US" b="1" dirty="0" smtClean="0">
                <a:effectLst>
                  <a:outerShdw blurRad="38100" dist="38100" dir="2700000" algn="tl">
                    <a:srgbClr val="000000">
                      <a:alpha val="43137"/>
                    </a:srgbClr>
                  </a:outerShdw>
                </a:effectLst>
              </a:rPr>
              <a:t>easily, these </a:t>
            </a:r>
            <a:r>
              <a:rPr lang="en-US" b="1" dirty="0">
                <a:effectLst>
                  <a:outerShdw blurRad="38100" dist="38100" dir="2700000" algn="tl">
                    <a:srgbClr val="000000">
                      <a:alpha val="43137"/>
                    </a:srgbClr>
                  </a:outerShdw>
                </a:effectLst>
              </a:rPr>
              <a:t>attributes </a:t>
            </a:r>
            <a:r>
              <a:rPr lang="en-US" b="1" dirty="0" smtClean="0">
                <a:effectLst>
                  <a:outerShdw blurRad="38100" dist="38100" dir="2700000" algn="tl">
                    <a:srgbClr val="000000">
                      <a:alpha val="43137"/>
                    </a:srgbClr>
                  </a:outerShdw>
                </a:effectLst>
              </a:rPr>
              <a:t>are:</a:t>
            </a:r>
          </a:p>
          <a:p>
            <a:r>
              <a:rPr lang="en-US" b="1" dirty="0">
                <a:effectLst>
                  <a:outerShdw blurRad="38100" dist="38100" dir="2700000" algn="tl">
                    <a:srgbClr val="000000">
                      <a:alpha val="43137"/>
                    </a:srgbClr>
                  </a:outerShdw>
                </a:effectLst>
              </a:rPr>
              <a:t>Family </a:t>
            </a:r>
            <a:r>
              <a:rPr lang="en-US" b="1" dirty="0" smtClean="0">
                <a:effectLst>
                  <a:outerShdw blurRad="38100" dist="38100" dir="2700000" algn="tl">
                    <a:srgbClr val="000000">
                      <a:alpha val="43137"/>
                    </a:srgbClr>
                  </a:outerShdw>
                </a:effectLst>
              </a:rPr>
              <a:t>soap</a:t>
            </a:r>
          </a:p>
          <a:p>
            <a:r>
              <a:rPr lang="en-US" b="1" dirty="0" smtClean="0">
                <a:effectLst>
                  <a:outerShdw blurRad="38100" dist="38100" dir="2700000" algn="tl">
                    <a:srgbClr val="000000">
                      <a:alpha val="43137"/>
                    </a:srgbClr>
                  </a:outerShdw>
                </a:effectLst>
              </a:rPr>
              <a:t>Ingredients</a:t>
            </a:r>
          </a:p>
          <a:p>
            <a:r>
              <a:rPr lang="en-US" b="1" dirty="0" smtClean="0">
                <a:effectLst>
                  <a:outerShdw blurRad="38100" dist="38100" dir="2700000" algn="tl">
                    <a:srgbClr val="000000">
                      <a:alpha val="43137"/>
                    </a:srgbClr>
                  </a:outerShdw>
                </a:effectLst>
              </a:rPr>
              <a:t>Quality</a:t>
            </a:r>
          </a:p>
          <a:p>
            <a:r>
              <a:rPr lang="en-US" b="1" dirty="0">
                <a:effectLst>
                  <a:outerShdw blurRad="38100" dist="38100" dir="2700000" algn="tl">
                    <a:srgbClr val="000000">
                      <a:alpha val="43137"/>
                    </a:srgbClr>
                  </a:outerShdw>
                </a:effectLst>
              </a:rPr>
              <a:t>Innovation</a:t>
            </a:r>
            <a:endParaRPr lang="en-US" b="1" i="1" dirty="0">
              <a:effectLst>
                <a:outerShdw blurRad="38100" dist="38100" dir="2700000" algn="tl">
                  <a:srgbClr val="000000">
                    <a:alpha val="43137"/>
                  </a:srgbClr>
                </a:outerShdw>
              </a:effectLst>
            </a:endParaRPr>
          </a:p>
          <a:p>
            <a:pPr marL="0" indent="0">
              <a:buNone/>
            </a:pPr>
            <a:r>
              <a:rPr lang="en-US" dirty="0" smtClean="0"/>
              <a:t> </a:t>
            </a:r>
            <a:endParaRPr lang="en-US" dirty="0"/>
          </a:p>
        </p:txBody>
      </p:sp>
      <p:sp>
        <p:nvSpPr>
          <p:cNvPr id="4" name="Slide Number Placeholder 3"/>
          <p:cNvSpPr>
            <a:spLocks noGrp="1"/>
          </p:cNvSpPr>
          <p:nvPr>
            <p:ph type="sldNum" sz="quarter" idx="4294967295"/>
          </p:nvPr>
        </p:nvSpPr>
        <p:spPr>
          <a:xfrm>
            <a:off x="8077200" y="6356350"/>
            <a:ext cx="3276600" cy="365125"/>
          </a:xfrm>
          <a:prstGeom prst="rect">
            <a:avLst/>
          </a:prstGeom>
        </p:spPr>
        <p:txBody>
          <a:bodyPr/>
          <a:lstStyle/>
          <a:p>
            <a:fld id="{C62155A9-2BEA-4E1A-A809-3AB570F0F126}" type="slidenum">
              <a:rPr lang="en-US" sz="1600" b="1" smtClean="0">
                <a:solidFill>
                  <a:srgbClr val="FF0000"/>
                </a:solidFill>
              </a:rPr>
              <a:pPr/>
              <a:t>27</a:t>
            </a:fld>
            <a:endParaRPr lang="en-US" b="1" dirty="0">
              <a:solidFill>
                <a:srgbClr val="FF0000"/>
              </a:solidFill>
            </a:endParaRPr>
          </a:p>
        </p:txBody>
      </p:sp>
    </p:spTree>
    <p:extLst>
      <p:ext uri="{BB962C8B-B14F-4D97-AF65-F5344CB8AC3E}">
        <p14:creationId xmlns="" xmlns:p14="http://schemas.microsoft.com/office/powerpoint/2010/main" val="98305356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difference of L</a:t>
            </a:r>
            <a:r>
              <a:rPr lang="en-US" dirty="0" smtClean="0"/>
              <a:t>ifebuoy</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a:effectLst>
                  <a:outerShdw blurRad="38100" dist="38100" dir="2700000" algn="tl">
                    <a:srgbClr val="000000">
                      <a:alpha val="43137"/>
                    </a:srgbClr>
                  </a:outerShdw>
                </a:effectLst>
                <a:latin typeface="Times New Roman" pitchFamily="18" charset="0"/>
                <a:cs typeface="Times New Roman" pitchFamily="18" charset="0"/>
              </a:rPr>
              <a:t>PODs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are attributes or benefits that consumers strongly associate with a brand, positively evaluate and believe that they could not find to the same extent with a competitive brand</a:t>
            </a:r>
            <a:r>
              <a:rPr lang="en-US" sz="36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r>
              <a:rPr lang="en-US" sz="3600" b="1" dirty="0">
                <a:effectLst>
                  <a:outerShdw blurRad="38100" dist="38100" dir="2700000" algn="tl">
                    <a:srgbClr val="000000">
                      <a:alpha val="43137"/>
                    </a:srgbClr>
                  </a:outerShdw>
                </a:effectLst>
                <a:latin typeface="Times New Roman" pitchFamily="18" charset="0"/>
                <a:cs typeface="Times New Roman" pitchFamily="18" charset="0"/>
              </a:rPr>
              <a:t>Points of difference of life buoy are those features or attribute of lifebuoy that the consumer can easily differentiate and positively evaluate this soap from its competitors. This attributes </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are:</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077200" y="6356350"/>
            <a:ext cx="3276600" cy="365125"/>
          </a:xfrm>
          <a:prstGeom prst="rect">
            <a:avLst/>
          </a:prstGeom>
        </p:spPr>
        <p:txBody>
          <a:bodyPr/>
          <a:lstStyle/>
          <a:p>
            <a:fld id="{C62155A9-2BEA-4E1A-A809-3AB570F0F126}" type="slidenum">
              <a:rPr lang="en-US" sz="1600" b="1" smtClean="0">
                <a:solidFill>
                  <a:srgbClr val="FF0000"/>
                </a:solidFill>
              </a:rPr>
              <a:pPr/>
              <a:t>28</a:t>
            </a:fld>
            <a:endParaRPr lang="en-US" b="1" dirty="0">
              <a:solidFill>
                <a:srgbClr val="FF0000"/>
              </a:solidFill>
            </a:endParaRPr>
          </a:p>
        </p:txBody>
      </p:sp>
    </p:spTree>
    <p:extLst>
      <p:ext uri="{BB962C8B-B14F-4D97-AF65-F5344CB8AC3E}">
        <p14:creationId xmlns="" xmlns:p14="http://schemas.microsoft.com/office/powerpoint/2010/main" val="86488612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142" y="1839272"/>
            <a:ext cx="10515600" cy="4351338"/>
          </a:xfrm>
        </p:spPr>
        <p:txBody>
          <a:bodyPr/>
          <a:lstStyle/>
          <a:p>
            <a:r>
              <a:rPr lang="en-US" b="1" dirty="0">
                <a:effectLst>
                  <a:outerShdw blurRad="38100" dist="38100" dir="2700000" algn="tl">
                    <a:srgbClr val="000000">
                      <a:alpha val="43137"/>
                    </a:srgbClr>
                  </a:outerShdw>
                </a:effectLst>
              </a:rPr>
              <a:t>History &amp; </a:t>
            </a:r>
            <a:r>
              <a:rPr lang="en-US" b="1" dirty="0" smtClean="0">
                <a:effectLst>
                  <a:outerShdw blurRad="38100" dist="38100" dir="2700000" algn="tl">
                    <a:srgbClr val="000000">
                      <a:alpha val="43137"/>
                    </a:srgbClr>
                  </a:outerShdw>
                </a:effectLst>
              </a:rPr>
              <a:t>Heritage.</a:t>
            </a:r>
          </a:p>
          <a:p>
            <a:r>
              <a:rPr lang="en-US" b="1" dirty="0">
                <a:effectLst>
                  <a:outerShdw blurRad="38100" dist="38100" dir="2700000" algn="tl">
                    <a:srgbClr val="000000">
                      <a:alpha val="43137"/>
                    </a:srgbClr>
                  </a:outerShdw>
                </a:effectLst>
              </a:rPr>
              <a:t>Exclusive </a:t>
            </a:r>
            <a:r>
              <a:rPr lang="en-US" b="1" dirty="0" smtClean="0">
                <a:effectLst>
                  <a:outerShdw blurRad="38100" dist="38100" dir="2700000" algn="tl">
                    <a:srgbClr val="000000">
                      <a:alpha val="43137"/>
                    </a:srgbClr>
                  </a:outerShdw>
                </a:effectLst>
              </a:rPr>
              <a:t>imagery.</a:t>
            </a:r>
          </a:p>
          <a:p>
            <a:r>
              <a:rPr lang="en-US" b="1" dirty="0" smtClean="0">
                <a:effectLst>
                  <a:outerShdw blurRad="38100" dist="38100" dir="2700000" algn="tl">
                    <a:srgbClr val="000000">
                      <a:alpha val="43137"/>
                    </a:srgbClr>
                  </a:outerShdw>
                </a:effectLst>
              </a:rPr>
              <a:t>Achievement.</a:t>
            </a:r>
          </a:p>
          <a:p>
            <a:r>
              <a:rPr lang="en-US" b="1" dirty="0">
                <a:effectLst>
                  <a:outerShdw blurRad="38100" dist="38100" dir="2700000" algn="tl">
                    <a:srgbClr val="000000">
                      <a:alpha val="43137"/>
                    </a:srgbClr>
                  </a:outerShdw>
                </a:effectLst>
              </a:rPr>
              <a:t>Premium </a:t>
            </a:r>
            <a:r>
              <a:rPr lang="en-US" b="1" dirty="0" smtClean="0">
                <a:effectLst>
                  <a:outerShdw blurRad="38100" dist="38100" dir="2700000" algn="tl">
                    <a:srgbClr val="000000">
                      <a:alpha val="43137"/>
                    </a:srgbClr>
                  </a:outerShdw>
                </a:effectLst>
              </a:rPr>
              <a:t>Price. </a:t>
            </a:r>
          </a:p>
          <a:p>
            <a:endParaRPr lang="en-US" dirty="0"/>
          </a:p>
        </p:txBody>
      </p:sp>
      <p:sp>
        <p:nvSpPr>
          <p:cNvPr id="4" name="Title 1"/>
          <p:cNvSpPr>
            <a:spLocks noGrp="1"/>
          </p:cNvSpPr>
          <p:nvPr>
            <p:ph type="title"/>
          </p:nvPr>
        </p:nvSpPr>
        <p:spPr>
          <a:xfrm>
            <a:off x="838200" y="365125"/>
            <a:ext cx="10515600" cy="1325563"/>
          </a:xfrm>
        </p:spPr>
        <p:txBody>
          <a:bodyPr/>
          <a:lstStyle/>
          <a:p>
            <a:r>
              <a:rPr lang="en-US" dirty="0"/>
              <a:t>Points of difference of L</a:t>
            </a:r>
            <a:r>
              <a:rPr lang="en-US" dirty="0" smtClean="0"/>
              <a:t>ifebuoy</a:t>
            </a:r>
            <a:endParaRPr lang="en-US" dirty="0"/>
          </a:p>
        </p:txBody>
      </p:sp>
      <p:sp>
        <p:nvSpPr>
          <p:cNvPr id="5" name="Slide Number Placeholder 4"/>
          <p:cNvSpPr>
            <a:spLocks noGrp="1"/>
          </p:cNvSpPr>
          <p:nvPr>
            <p:ph type="sldNum" sz="quarter" idx="4294967295"/>
          </p:nvPr>
        </p:nvSpPr>
        <p:spPr>
          <a:xfrm>
            <a:off x="8077200" y="6356350"/>
            <a:ext cx="3276600" cy="365125"/>
          </a:xfrm>
          <a:prstGeom prst="rect">
            <a:avLst/>
          </a:prstGeom>
        </p:spPr>
        <p:txBody>
          <a:bodyPr/>
          <a:lstStyle/>
          <a:p>
            <a:fld id="{C62155A9-2BEA-4E1A-A809-3AB570F0F126}" type="slidenum">
              <a:rPr lang="en-US" sz="1600" b="1" smtClean="0">
                <a:solidFill>
                  <a:srgbClr val="FF0000"/>
                </a:solidFill>
              </a:rPr>
              <a:pPr/>
              <a:t>29</a:t>
            </a:fld>
            <a:endParaRPr lang="en-US" b="1" dirty="0">
              <a:solidFill>
                <a:srgbClr val="FF0000"/>
              </a:solidFill>
            </a:endParaRPr>
          </a:p>
        </p:txBody>
      </p:sp>
    </p:spTree>
    <p:extLst>
      <p:ext uri="{BB962C8B-B14F-4D97-AF65-F5344CB8AC3E}">
        <p14:creationId xmlns="" xmlns:p14="http://schemas.microsoft.com/office/powerpoint/2010/main" val="13473619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5975" y="851357"/>
            <a:ext cx="5433060" cy="2708275"/>
          </a:xfrm>
          <a:prstGeom prst="rect">
            <a:avLst/>
          </a:prstGeom>
        </p:spPr>
        <p:txBody>
          <a:bodyPr vert="horz" wrap="square" lIns="0" tIns="12065" rIns="0" bIns="0" rtlCol="0">
            <a:spAutoFit/>
          </a:bodyPr>
          <a:lstStyle/>
          <a:p>
            <a:pPr marL="12700" marR="5080">
              <a:lnSpc>
                <a:spcPct val="100000"/>
              </a:lnSpc>
              <a:spcBef>
                <a:spcPts val="95"/>
              </a:spcBef>
            </a:pPr>
            <a:r>
              <a:rPr sz="8800" b="0" spc="-60" dirty="0">
                <a:solidFill>
                  <a:srgbClr val="90C225"/>
                </a:solidFill>
                <a:latin typeface="Trebuchet MS"/>
                <a:cs typeface="Trebuchet MS"/>
              </a:rPr>
              <a:t>Product  </a:t>
            </a:r>
            <a:r>
              <a:rPr sz="8800" b="0" spc="-420" dirty="0">
                <a:solidFill>
                  <a:srgbClr val="90C225"/>
                </a:solidFill>
                <a:latin typeface="Trebuchet MS"/>
                <a:cs typeface="Trebuchet MS"/>
              </a:rPr>
              <a:t>P</a:t>
            </a:r>
            <a:r>
              <a:rPr sz="8800" b="0" spc="-5" dirty="0">
                <a:solidFill>
                  <a:srgbClr val="90C225"/>
                </a:solidFill>
                <a:latin typeface="Trebuchet MS"/>
                <a:cs typeface="Trebuchet MS"/>
              </a:rPr>
              <a:t>ositioning</a:t>
            </a:r>
            <a:endParaRPr sz="8800">
              <a:latin typeface="Trebuchet MS"/>
              <a:cs typeface="Trebuchet MS"/>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of parity Sandalina Sandal Soap</a:t>
            </a:r>
          </a:p>
        </p:txBody>
      </p:sp>
      <p:sp>
        <p:nvSpPr>
          <p:cNvPr id="3" name="Content Placeholder 2"/>
          <p:cNvSpPr>
            <a:spLocks noGrp="1"/>
          </p:cNvSpPr>
          <p:nvPr>
            <p:ph idx="1"/>
          </p:nvPr>
        </p:nvSpPr>
        <p:spPr/>
        <p:txBody>
          <a:bodyPr/>
          <a:lstStyle/>
          <a:p>
            <a:r>
              <a:rPr lang="en-US" b="1" dirty="0">
                <a:effectLst>
                  <a:outerShdw blurRad="38100" dist="38100" dir="2700000" algn="tl">
                    <a:srgbClr val="000000">
                      <a:alpha val="43137"/>
                    </a:srgbClr>
                  </a:outerShdw>
                </a:effectLst>
              </a:rPr>
              <a:t>Family </a:t>
            </a:r>
            <a:r>
              <a:rPr lang="en-US" b="1" dirty="0" smtClean="0">
                <a:effectLst>
                  <a:outerShdw blurRad="38100" dist="38100" dir="2700000" algn="tl">
                    <a:srgbClr val="000000">
                      <a:alpha val="43137"/>
                    </a:srgbClr>
                  </a:outerShdw>
                </a:effectLst>
              </a:rPr>
              <a:t>soap</a:t>
            </a:r>
          </a:p>
          <a:p>
            <a:r>
              <a:rPr lang="en-US" b="1" dirty="0" smtClean="0">
                <a:effectLst>
                  <a:outerShdw blurRad="38100" dist="38100" dir="2700000" algn="tl">
                    <a:srgbClr val="000000">
                      <a:alpha val="43137"/>
                    </a:srgbClr>
                  </a:outerShdw>
                </a:effectLst>
              </a:rPr>
              <a:t>Differentiation with competitors</a:t>
            </a:r>
          </a:p>
          <a:p>
            <a:r>
              <a:rPr lang="en-US" b="1" dirty="0">
                <a:effectLst>
                  <a:outerShdw blurRad="38100" dist="38100" dir="2700000" algn="tl">
                    <a:srgbClr val="000000">
                      <a:alpha val="43137"/>
                    </a:srgbClr>
                  </a:outerShdw>
                </a:effectLst>
              </a:rPr>
              <a:t>Good </a:t>
            </a:r>
            <a:r>
              <a:rPr lang="en-US" b="1" dirty="0" smtClean="0">
                <a:effectLst>
                  <a:outerShdw blurRad="38100" dist="38100" dir="2700000" algn="tl">
                    <a:srgbClr val="000000">
                      <a:alpha val="43137"/>
                    </a:srgbClr>
                  </a:outerShdw>
                </a:effectLst>
              </a:rPr>
              <a:t>imagery</a:t>
            </a:r>
          </a:p>
          <a:p>
            <a:endParaRPr lang="en-US" b="1" dirty="0" smtClean="0"/>
          </a:p>
          <a:p>
            <a:endParaRPr lang="en-US" dirty="0"/>
          </a:p>
        </p:txBody>
      </p:sp>
      <p:sp>
        <p:nvSpPr>
          <p:cNvPr id="4" name="Slide Number Placeholder 3"/>
          <p:cNvSpPr>
            <a:spLocks noGrp="1"/>
          </p:cNvSpPr>
          <p:nvPr>
            <p:ph type="sldNum" sz="quarter" idx="4294967295"/>
          </p:nvPr>
        </p:nvSpPr>
        <p:spPr>
          <a:xfrm>
            <a:off x="8077200" y="6356350"/>
            <a:ext cx="3276600" cy="365125"/>
          </a:xfrm>
          <a:prstGeom prst="rect">
            <a:avLst/>
          </a:prstGeom>
        </p:spPr>
        <p:txBody>
          <a:bodyPr/>
          <a:lstStyle/>
          <a:p>
            <a:fld id="{C62155A9-2BEA-4E1A-A809-3AB570F0F126}" type="slidenum">
              <a:rPr lang="en-US" sz="1600" b="1" smtClean="0">
                <a:solidFill>
                  <a:srgbClr val="FF0000"/>
                </a:solidFill>
              </a:rPr>
              <a:pPr/>
              <a:t>30</a:t>
            </a:fld>
            <a:endParaRPr lang="en-US" b="1" dirty="0">
              <a:solidFill>
                <a:srgbClr val="FF0000"/>
              </a:solidFill>
            </a:endParaRPr>
          </a:p>
        </p:txBody>
      </p:sp>
    </p:spTree>
    <p:extLst>
      <p:ext uri="{BB962C8B-B14F-4D97-AF65-F5344CB8AC3E}">
        <p14:creationId xmlns="" xmlns:p14="http://schemas.microsoft.com/office/powerpoint/2010/main" val="249010972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1" y="365126"/>
            <a:ext cx="11491415" cy="808582"/>
          </a:xfrm>
        </p:spPr>
        <p:txBody>
          <a:bodyPr anchor="t">
            <a:normAutofit fontScale="90000"/>
          </a:bodyPr>
          <a:lstStyle/>
          <a:p>
            <a:r>
              <a:rPr lang="en-US" dirty="0"/>
              <a:t>Point of difference of Sandalina Sandal Soap</a:t>
            </a:r>
          </a:p>
        </p:txBody>
      </p:sp>
      <p:sp>
        <p:nvSpPr>
          <p:cNvPr id="3" name="Content Placeholder 2"/>
          <p:cNvSpPr>
            <a:spLocks noGrp="1"/>
          </p:cNvSpPr>
          <p:nvPr>
            <p:ph idx="1"/>
          </p:nvPr>
        </p:nvSpPr>
        <p:spPr>
          <a:xfrm>
            <a:off x="769961" y="1320658"/>
            <a:ext cx="10515600" cy="4351338"/>
          </a:xfrm>
        </p:spPr>
        <p:txBody>
          <a:bodyPr/>
          <a:lstStyle/>
          <a:p>
            <a:r>
              <a:rPr lang="en-US" b="1" dirty="0">
                <a:effectLst>
                  <a:outerShdw blurRad="38100" dist="38100" dir="2700000" algn="tl">
                    <a:srgbClr val="000000">
                      <a:alpha val="43137"/>
                    </a:srgbClr>
                  </a:outerShdw>
                </a:effectLst>
              </a:rPr>
              <a:t>Vegetable </a:t>
            </a:r>
            <a:r>
              <a:rPr lang="en-US" b="1" dirty="0" smtClean="0">
                <a:effectLst>
                  <a:outerShdw blurRad="38100" dist="38100" dir="2700000" algn="tl">
                    <a:srgbClr val="000000">
                      <a:alpha val="43137"/>
                    </a:srgbClr>
                  </a:outerShdw>
                </a:effectLst>
              </a:rPr>
              <a:t>fat</a:t>
            </a:r>
          </a:p>
          <a:p>
            <a:r>
              <a:rPr lang="en-US" b="1" dirty="0">
                <a:effectLst>
                  <a:outerShdw blurRad="38100" dist="38100" dir="2700000" algn="tl">
                    <a:srgbClr val="000000">
                      <a:alpha val="43137"/>
                    </a:srgbClr>
                  </a:outerShdw>
                </a:effectLst>
              </a:rPr>
              <a:t>Sandal wood </a:t>
            </a:r>
            <a:r>
              <a:rPr lang="en-US" b="1" dirty="0" smtClean="0">
                <a:effectLst>
                  <a:outerShdw blurRad="38100" dist="38100" dir="2700000" algn="tl">
                    <a:srgbClr val="000000">
                      <a:alpha val="43137"/>
                    </a:srgbClr>
                  </a:outerShdw>
                </a:effectLst>
              </a:rPr>
              <a:t>oil</a:t>
            </a:r>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Attractive </a:t>
            </a:r>
            <a:r>
              <a:rPr lang="en-US" b="1" dirty="0" smtClean="0">
                <a:effectLst>
                  <a:outerShdw blurRad="38100" dist="38100" dir="2700000" algn="tl">
                    <a:srgbClr val="000000">
                      <a:alpha val="43137"/>
                    </a:srgbClr>
                  </a:outerShdw>
                </a:effectLst>
              </a:rPr>
              <a:t>packaging</a:t>
            </a:r>
          </a:p>
          <a:p>
            <a:endParaRPr lang="en-US" dirty="0"/>
          </a:p>
        </p:txBody>
      </p:sp>
      <p:sp>
        <p:nvSpPr>
          <p:cNvPr id="4" name="Slide Number Placeholder 3"/>
          <p:cNvSpPr>
            <a:spLocks noGrp="1"/>
          </p:cNvSpPr>
          <p:nvPr>
            <p:ph type="sldNum" sz="quarter" idx="4294967295"/>
          </p:nvPr>
        </p:nvSpPr>
        <p:spPr>
          <a:xfrm>
            <a:off x="8077200" y="6356350"/>
            <a:ext cx="3276600" cy="365125"/>
          </a:xfrm>
          <a:prstGeom prst="rect">
            <a:avLst/>
          </a:prstGeom>
        </p:spPr>
        <p:txBody>
          <a:bodyPr/>
          <a:lstStyle/>
          <a:p>
            <a:fld id="{C62155A9-2BEA-4E1A-A809-3AB570F0F126}" type="slidenum">
              <a:rPr lang="en-US" smtClean="0"/>
              <a:pPr/>
              <a:t>31</a:t>
            </a:fld>
            <a:endParaRPr lang="en-US"/>
          </a:p>
        </p:txBody>
      </p:sp>
    </p:spTree>
    <p:extLst>
      <p:ext uri="{BB962C8B-B14F-4D97-AF65-F5344CB8AC3E}">
        <p14:creationId xmlns="" xmlns:p14="http://schemas.microsoft.com/office/powerpoint/2010/main" val="34172308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In-class Activity</a:t>
            </a:r>
          </a:p>
        </p:txBody>
      </p:sp>
      <p:sp>
        <p:nvSpPr>
          <p:cNvPr id="32771" name="Content Placeholder 2"/>
          <p:cNvSpPr>
            <a:spLocks noGrp="1"/>
          </p:cNvSpPr>
          <p:nvPr>
            <p:ph idx="1"/>
          </p:nvPr>
        </p:nvSpPr>
        <p:spPr/>
        <p:txBody>
          <a:bodyPr/>
          <a:lstStyle/>
          <a:p>
            <a:pPr eaLnBrk="1" hangingPunct="1"/>
            <a:r>
              <a:rPr lang="en-US" smtClean="0"/>
              <a:t>Describe how each of the following brands, companies, or products is positioned:</a:t>
            </a:r>
          </a:p>
        </p:txBody>
      </p:sp>
      <p:pic>
        <p:nvPicPr>
          <p:cNvPr id="32773" name="Picture 5" descr="bmw.png"/>
          <p:cNvPicPr>
            <a:picLocks noChangeAspect="1"/>
          </p:cNvPicPr>
          <p:nvPr/>
        </p:nvPicPr>
        <p:blipFill>
          <a:blip r:embed="rId2"/>
          <a:srcRect/>
          <a:stretch>
            <a:fillRect/>
          </a:stretch>
        </p:blipFill>
        <p:spPr bwMode="auto">
          <a:xfrm>
            <a:off x="8639175" y="2795587"/>
            <a:ext cx="2032000" cy="1524000"/>
          </a:xfrm>
          <a:prstGeom prst="rect">
            <a:avLst/>
          </a:prstGeom>
          <a:noFill/>
          <a:ln w="9525">
            <a:noFill/>
            <a:miter lim="800000"/>
            <a:headEnd/>
            <a:tailEnd/>
          </a:ln>
        </p:spPr>
      </p:pic>
      <p:pic>
        <p:nvPicPr>
          <p:cNvPr id="32774" name="Picture 6" descr="google.gif"/>
          <p:cNvPicPr>
            <a:picLocks noChangeAspect="1"/>
          </p:cNvPicPr>
          <p:nvPr/>
        </p:nvPicPr>
        <p:blipFill>
          <a:blip r:embed="rId3"/>
          <a:srcRect/>
          <a:stretch>
            <a:fillRect/>
          </a:stretch>
        </p:blipFill>
        <p:spPr bwMode="auto">
          <a:xfrm>
            <a:off x="1727201" y="3276601"/>
            <a:ext cx="2222500" cy="619125"/>
          </a:xfrm>
          <a:prstGeom prst="rect">
            <a:avLst/>
          </a:prstGeom>
          <a:noFill/>
          <a:ln w="9525">
            <a:noFill/>
            <a:miter lim="800000"/>
            <a:headEnd/>
            <a:tailEnd/>
          </a:ln>
        </p:spPr>
      </p:pic>
      <p:pic>
        <p:nvPicPr>
          <p:cNvPr id="11" name="Picture 10" descr="jio.jpg"/>
          <p:cNvPicPr>
            <a:picLocks noChangeAspect="1"/>
          </p:cNvPicPr>
          <p:nvPr/>
        </p:nvPicPr>
        <p:blipFill>
          <a:blip r:embed="rId4"/>
          <a:stretch>
            <a:fillRect/>
          </a:stretch>
        </p:blipFill>
        <p:spPr>
          <a:xfrm>
            <a:off x="5257800" y="2700337"/>
            <a:ext cx="1676400" cy="1457325"/>
          </a:xfrm>
          <a:prstGeom prst="rect">
            <a:avLst/>
          </a:prstGeom>
        </p:spPr>
      </p:pic>
      <p:pic>
        <p:nvPicPr>
          <p:cNvPr id="12" name="Picture 11" descr="maruti.png"/>
          <p:cNvPicPr>
            <a:picLocks noChangeAspect="1"/>
          </p:cNvPicPr>
          <p:nvPr/>
        </p:nvPicPr>
        <p:blipFill>
          <a:blip r:embed="rId5"/>
          <a:stretch>
            <a:fillRect/>
          </a:stretch>
        </p:blipFill>
        <p:spPr>
          <a:xfrm>
            <a:off x="8929688" y="4510087"/>
            <a:ext cx="1905000" cy="1905000"/>
          </a:xfrm>
          <a:prstGeom prst="rect">
            <a:avLst/>
          </a:prstGeom>
        </p:spPr>
      </p:pic>
      <p:pic>
        <p:nvPicPr>
          <p:cNvPr id="13" name="Picture 12" descr="big bazar.png"/>
          <p:cNvPicPr>
            <a:picLocks noChangeAspect="1"/>
          </p:cNvPicPr>
          <p:nvPr/>
        </p:nvPicPr>
        <p:blipFill>
          <a:blip r:embed="rId6"/>
          <a:stretch>
            <a:fillRect/>
          </a:stretch>
        </p:blipFill>
        <p:spPr>
          <a:xfrm>
            <a:off x="4824412" y="4329112"/>
            <a:ext cx="2543175" cy="1800225"/>
          </a:xfrm>
          <a:prstGeom prst="rect">
            <a:avLst/>
          </a:prstGeom>
        </p:spPr>
      </p:pic>
      <p:pic>
        <p:nvPicPr>
          <p:cNvPr id="14" name="Picture 13" descr="indigo.png"/>
          <p:cNvPicPr>
            <a:picLocks noChangeAspect="1"/>
          </p:cNvPicPr>
          <p:nvPr/>
        </p:nvPicPr>
        <p:blipFill>
          <a:blip r:embed="rId7"/>
          <a:stretch>
            <a:fillRect/>
          </a:stretch>
        </p:blipFill>
        <p:spPr>
          <a:xfrm>
            <a:off x="1109661" y="4176713"/>
            <a:ext cx="2143125" cy="2133600"/>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314833"/>
            <a:ext cx="6930390" cy="574040"/>
          </a:xfrm>
          <a:prstGeom prst="rect">
            <a:avLst/>
          </a:prstGeom>
        </p:spPr>
        <p:txBody>
          <a:bodyPr vert="horz" wrap="square" lIns="0" tIns="12700" rIns="0" bIns="0" rtlCol="0">
            <a:spAutoFit/>
          </a:bodyPr>
          <a:lstStyle/>
          <a:p>
            <a:pPr marL="12700">
              <a:lnSpc>
                <a:spcPct val="100000"/>
              </a:lnSpc>
              <a:spcBef>
                <a:spcPts val="100"/>
              </a:spcBef>
            </a:pPr>
            <a:r>
              <a:rPr b="0" spc="-5" dirty="0">
                <a:solidFill>
                  <a:srgbClr val="90C225"/>
                </a:solidFill>
                <a:latin typeface="Trebuchet MS"/>
                <a:cs typeface="Trebuchet MS"/>
              </a:rPr>
              <a:t>Coca Cola Competitive</a:t>
            </a:r>
            <a:r>
              <a:rPr b="0" spc="-270" dirty="0">
                <a:solidFill>
                  <a:srgbClr val="90C225"/>
                </a:solidFill>
                <a:latin typeface="Trebuchet MS"/>
                <a:cs typeface="Trebuchet MS"/>
              </a:rPr>
              <a:t> </a:t>
            </a:r>
            <a:r>
              <a:rPr b="0" dirty="0">
                <a:solidFill>
                  <a:srgbClr val="90C225"/>
                </a:solidFill>
                <a:latin typeface="Trebuchet MS"/>
                <a:cs typeface="Trebuchet MS"/>
              </a:rPr>
              <a:t>Advantage</a:t>
            </a:r>
          </a:p>
        </p:txBody>
      </p:sp>
      <p:sp>
        <p:nvSpPr>
          <p:cNvPr id="3" name="object 3"/>
          <p:cNvSpPr txBox="1"/>
          <p:nvPr/>
        </p:nvSpPr>
        <p:spPr>
          <a:xfrm>
            <a:off x="800099" y="1514474"/>
            <a:ext cx="9758363" cy="4672818"/>
          </a:xfrm>
          <a:prstGeom prst="rect">
            <a:avLst/>
          </a:prstGeom>
        </p:spPr>
        <p:txBody>
          <a:bodyPr vert="horz" wrap="square" lIns="0" tIns="69850" rIns="0" bIns="0" rtlCol="0">
            <a:spAutoFit/>
          </a:bodyPr>
          <a:lstStyle/>
          <a:p>
            <a:pPr marL="12700" marR="5080">
              <a:lnSpc>
                <a:spcPct val="80000"/>
              </a:lnSpc>
              <a:spcBef>
                <a:spcPts val="550"/>
              </a:spcBef>
            </a:pPr>
            <a:r>
              <a:rPr sz="1900" b="1" spc="-120" dirty="0">
                <a:solidFill>
                  <a:srgbClr val="404040"/>
                </a:solidFill>
                <a:latin typeface="Arial"/>
                <a:cs typeface="Arial"/>
              </a:rPr>
              <a:t>Coca </a:t>
            </a:r>
            <a:r>
              <a:rPr sz="1900" b="1" spc="-90" dirty="0">
                <a:solidFill>
                  <a:srgbClr val="404040"/>
                </a:solidFill>
                <a:latin typeface="Arial"/>
                <a:cs typeface="Arial"/>
              </a:rPr>
              <a:t>Cola </a:t>
            </a:r>
            <a:r>
              <a:rPr sz="1900" b="1" spc="-140" dirty="0">
                <a:solidFill>
                  <a:srgbClr val="404040"/>
                </a:solidFill>
                <a:latin typeface="Arial"/>
                <a:cs typeface="Arial"/>
              </a:rPr>
              <a:t>is </a:t>
            </a:r>
            <a:r>
              <a:rPr sz="1900" b="1" spc="-25" dirty="0">
                <a:solidFill>
                  <a:srgbClr val="404040"/>
                </a:solidFill>
                <a:latin typeface="Arial"/>
                <a:cs typeface="Arial"/>
              </a:rPr>
              <a:t>the </a:t>
            </a:r>
            <a:r>
              <a:rPr sz="1900" b="1" spc="-65" dirty="0">
                <a:solidFill>
                  <a:srgbClr val="404040"/>
                </a:solidFill>
                <a:latin typeface="Arial"/>
                <a:cs typeface="Arial"/>
              </a:rPr>
              <a:t>largest </a:t>
            </a:r>
            <a:r>
              <a:rPr sz="1900" b="1" spc="-55" dirty="0">
                <a:solidFill>
                  <a:srgbClr val="404040"/>
                </a:solidFill>
                <a:latin typeface="Arial"/>
                <a:cs typeface="Arial"/>
              </a:rPr>
              <a:t>beverage </a:t>
            </a:r>
            <a:r>
              <a:rPr sz="1900" b="1" spc="-75" dirty="0">
                <a:solidFill>
                  <a:srgbClr val="404040"/>
                </a:solidFill>
                <a:latin typeface="Arial"/>
                <a:cs typeface="Arial"/>
              </a:rPr>
              <a:t>company </a:t>
            </a:r>
            <a:r>
              <a:rPr sz="1900" b="1" spc="-30" dirty="0">
                <a:solidFill>
                  <a:srgbClr val="404040"/>
                </a:solidFill>
                <a:latin typeface="Arial"/>
                <a:cs typeface="Arial"/>
              </a:rPr>
              <a:t>of </a:t>
            </a:r>
            <a:r>
              <a:rPr sz="1900" b="1" spc="-25" dirty="0">
                <a:solidFill>
                  <a:srgbClr val="404040"/>
                </a:solidFill>
                <a:latin typeface="Arial"/>
                <a:cs typeface="Arial"/>
              </a:rPr>
              <a:t>the </a:t>
            </a:r>
            <a:r>
              <a:rPr sz="1900" b="1" spc="-45" dirty="0">
                <a:solidFill>
                  <a:srgbClr val="404040"/>
                </a:solidFill>
                <a:latin typeface="Arial"/>
                <a:cs typeface="Arial"/>
              </a:rPr>
              <a:t>world, </a:t>
            </a:r>
            <a:r>
              <a:rPr sz="1900" b="1" spc="-55" dirty="0">
                <a:solidFill>
                  <a:srgbClr val="404040"/>
                </a:solidFill>
                <a:latin typeface="Arial"/>
                <a:cs typeface="Arial"/>
              </a:rPr>
              <a:t>and </a:t>
            </a:r>
            <a:r>
              <a:rPr sz="1900" b="1" spc="5" dirty="0">
                <a:solidFill>
                  <a:srgbClr val="404040"/>
                </a:solidFill>
                <a:latin typeface="Arial"/>
                <a:cs typeface="Arial"/>
              </a:rPr>
              <a:t>it </a:t>
            </a:r>
            <a:r>
              <a:rPr sz="1900" b="1" spc="-70" dirty="0">
                <a:solidFill>
                  <a:srgbClr val="404040"/>
                </a:solidFill>
                <a:latin typeface="Arial"/>
                <a:cs typeface="Arial"/>
              </a:rPr>
              <a:t>provides  </a:t>
            </a:r>
            <a:r>
              <a:rPr sz="1900" b="1" spc="-105" dirty="0">
                <a:solidFill>
                  <a:srgbClr val="404040"/>
                </a:solidFill>
                <a:latin typeface="Arial"/>
                <a:cs typeface="Arial"/>
              </a:rPr>
              <a:t>consumers </a:t>
            </a:r>
            <a:r>
              <a:rPr sz="1900" b="1" spc="-25" dirty="0">
                <a:solidFill>
                  <a:srgbClr val="404040"/>
                </a:solidFill>
                <a:latin typeface="Arial"/>
                <a:cs typeface="Arial"/>
              </a:rPr>
              <a:t>with </a:t>
            </a:r>
            <a:r>
              <a:rPr sz="1900" b="1" spc="-40" dirty="0">
                <a:solidFill>
                  <a:srgbClr val="404040"/>
                </a:solidFill>
                <a:latin typeface="Arial"/>
                <a:cs typeface="Arial"/>
              </a:rPr>
              <a:t>more than </a:t>
            </a:r>
            <a:r>
              <a:rPr sz="1900" b="1" spc="-50" dirty="0">
                <a:solidFill>
                  <a:srgbClr val="404040"/>
                </a:solidFill>
                <a:latin typeface="Arial"/>
                <a:cs typeface="Arial"/>
              </a:rPr>
              <a:t>five hundred </a:t>
            </a:r>
            <a:r>
              <a:rPr sz="1900" b="1" spc="-25" dirty="0">
                <a:solidFill>
                  <a:srgbClr val="404040"/>
                </a:solidFill>
                <a:latin typeface="Arial"/>
                <a:cs typeface="Arial"/>
              </a:rPr>
              <a:t>different </a:t>
            </a:r>
            <a:r>
              <a:rPr sz="1900" b="1" spc="-80" dirty="0">
                <a:solidFill>
                  <a:srgbClr val="404040"/>
                </a:solidFill>
                <a:latin typeface="Arial"/>
                <a:cs typeface="Arial"/>
              </a:rPr>
              <a:t>brands. </a:t>
            </a:r>
            <a:r>
              <a:rPr sz="1900" b="1" spc="-120" dirty="0">
                <a:solidFill>
                  <a:srgbClr val="404040"/>
                </a:solidFill>
                <a:latin typeface="Arial"/>
                <a:cs typeface="Arial"/>
              </a:rPr>
              <a:t>Coca </a:t>
            </a:r>
            <a:r>
              <a:rPr sz="1900" b="1" spc="-90" dirty="0">
                <a:solidFill>
                  <a:srgbClr val="404040"/>
                </a:solidFill>
                <a:latin typeface="Arial"/>
                <a:cs typeface="Arial"/>
              </a:rPr>
              <a:t>Cola </a:t>
            </a:r>
            <a:r>
              <a:rPr sz="1900" b="1" spc="-140" dirty="0">
                <a:solidFill>
                  <a:srgbClr val="404040"/>
                </a:solidFill>
                <a:latin typeface="Arial"/>
                <a:cs typeface="Arial"/>
              </a:rPr>
              <a:t>is </a:t>
            </a:r>
            <a:r>
              <a:rPr sz="1900" b="1" spc="-25" dirty="0">
                <a:solidFill>
                  <a:srgbClr val="404040"/>
                </a:solidFill>
                <a:latin typeface="Arial"/>
                <a:cs typeface="Arial"/>
              </a:rPr>
              <a:t>the  </a:t>
            </a:r>
            <a:r>
              <a:rPr sz="1900" b="1" spc="-60" dirty="0">
                <a:solidFill>
                  <a:srgbClr val="404040"/>
                </a:solidFill>
                <a:latin typeface="Arial"/>
                <a:cs typeface="Arial"/>
              </a:rPr>
              <a:t>most </a:t>
            </a:r>
            <a:r>
              <a:rPr sz="1900" b="1" spc="-65" dirty="0">
                <a:solidFill>
                  <a:srgbClr val="404040"/>
                </a:solidFill>
                <a:latin typeface="Arial"/>
                <a:cs typeface="Arial"/>
              </a:rPr>
              <a:t>valuable </a:t>
            </a:r>
            <a:r>
              <a:rPr sz="1900" b="1" spc="-75" dirty="0">
                <a:solidFill>
                  <a:srgbClr val="404040"/>
                </a:solidFill>
                <a:latin typeface="Arial"/>
                <a:cs typeface="Arial"/>
              </a:rPr>
              <a:t>company </a:t>
            </a:r>
            <a:r>
              <a:rPr sz="1900" b="1" spc="-30" dirty="0">
                <a:solidFill>
                  <a:srgbClr val="404040"/>
                </a:solidFill>
                <a:latin typeface="Arial"/>
                <a:cs typeface="Arial"/>
              </a:rPr>
              <a:t>of </a:t>
            </a:r>
            <a:r>
              <a:rPr sz="1900" b="1" spc="-25" dirty="0">
                <a:solidFill>
                  <a:srgbClr val="404040"/>
                </a:solidFill>
                <a:latin typeface="Arial"/>
                <a:cs typeface="Arial"/>
              </a:rPr>
              <a:t>the </a:t>
            </a:r>
            <a:r>
              <a:rPr sz="1900" b="1" spc="-40" dirty="0">
                <a:solidFill>
                  <a:srgbClr val="404040"/>
                </a:solidFill>
                <a:latin typeface="Arial"/>
                <a:cs typeface="Arial"/>
              </a:rPr>
              <a:t>world </a:t>
            </a:r>
            <a:r>
              <a:rPr sz="1900" b="1" spc="-55" dirty="0">
                <a:solidFill>
                  <a:srgbClr val="404040"/>
                </a:solidFill>
                <a:latin typeface="Arial"/>
                <a:cs typeface="Arial"/>
              </a:rPr>
              <a:t>and </a:t>
            </a:r>
            <a:r>
              <a:rPr sz="1900" b="1" spc="5" dirty="0">
                <a:solidFill>
                  <a:srgbClr val="404040"/>
                </a:solidFill>
                <a:latin typeface="Arial"/>
                <a:cs typeface="Arial"/>
              </a:rPr>
              <a:t>it </a:t>
            </a:r>
            <a:r>
              <a:rPr sz="1900" b="1" spc="-90" dirty="0">
                <a:solidFill>
                  <a:srgbClr val="404040"/>
                </a:solidFill>
                <a:latin typeface="Arial"/>
                <a:cs typeface="Arial"/>
              </a:rPr>
              <a:t>includes </a:t>
            </a:r>
            <a:r>
              <a:rPr sz="1900" b="1" spc="-160" dirty="0">
                <a:solidFill>
                  <a:srgbClr val="404040"/>
                </a:solidFill>
                <a:latin typeface="Arial"/>
                <a:cs typeface="Arial"/>
              </a:rPr>
              <a:t>as </a:t>
            </a:r>
            <a:r>
              <a:rPr sz="1900" b="1" spc="-70" dirty="0">
                <a:solidFill>
                  <a:srgbClr val="404040"/>
                </a:solidFill>
                <a:latin typeface="Arial"/>
                <a:cs typeface="Arial"/>
              </a:rPr>
              <a:t>products </a:t>
            </a:r>
            <a:r>
              <a:rPr sz="1900" b="1" spc="-90" dirty="0">
                <a:solidFill>
                  <a:srgbClr val="404040"/>
                </a:solidFill>
                <a:latin typeface="Arial"/>
                <a:cs typeface="Arial"/>
              </a:rPr>
              <a:t>Fanta, </a:t>
            </a:r>
            <a:r>
              <a:rPr sz="1900" b="1" spc="-120" dirty="0">
                <a:solidFill>
                  <a:srgbClr val="404040"/>
                </a:solidFill>
                <a:latin typeface="Arial"/>
                <a:cs typeface="Arial"/>
              </a:rPr>
              <a:t>Coca  </a:t>
            </a:r>
            <a:r>
              <a:rPr sz="1900" b="1" spc="-90" dirty="0">
                <a:solidFill>
                  <a:srgbClr val="404040"/>
                </a:solidFill>
                <a:latin typeface="Arial"/>
                <a:cs typeface="Arial"/>
              </a:rPr>
              <a:t>Cola </a:t>
            </a:r>
            <a:r>
              <a:rPr sz="1900" b="1" spc="-55" dirty="0">
                <a:solidFill>
                  <a:srgbClr val="404040"/>
                </a:solidFill>
                <a:latin typeface="Arial"/>
                <a:cs typeface="Arial"/>
              </a:rPr>
              <a:t>Zero, </a:t>
            </a:r>
            <a:r>
              <a:rPr sz="1900" b="1" spc="-70" dirty="0">
                <a:solidFill>
                  <a:srgbClr val="404040"/>
                </a:solidFill>
                <a:latin typeface="Arial"/>
                <a:cs typeface="Arial"/>
              </a:rPr>
              <a:t>Powerade, </a:t>
            </a:r>
            <a:r>
              <a:rPr sz="1900" b="1" spc="-55" dirty="0">
                <a:solidFill>
                  <a:srgbClr val="404040"/>
                </a:solidFill>
                <a:latin typeface="Arial"/>
                <a:cs typeface="Arial"/>
              </a:rPr>
              <a:t>and </a:t>
            </a:r>
            <a:r>
              <a:rPr sz="1900" b="1" spc="-5" dirty="0">
                <a:solidFill>
                  <a:srgbClr val="404040"/>
                </a:solidFill>
                <a:latin typeface="Arial"/>
                <a:cs typeface="Arial"/>
              </a:rPr>
              <a:t>Minute </a:t>
            </a:r>
            <a:r>
              <a:rPr sz="1900" b="1" spc="-10" dirty="0">
                <a:solidFill>
                  <a:srgbClr val="404040"/>
                </a:solidFill>
                <a:latin typeface="Arial"/>
                <a:cs typeface="Arial"/>
              </a:rPr>
              <a:t>Maid. </a:t>
            </a:r>
            <a:r>
              <a:rPr sz="1900" b="1" spc="-45" dirty="0">
                <a:solidFill>
                  <a:srgbClr val="404040"/>
                </a:solidFill>
                <a:latin typeface="Arial"/>
                <a:cs typeface="Arial"/>
              </a:rPr>
              <a:t>At </a:t>
            </a:r>
            <a:r>
              <a:rPr sz="1900" b="1" spc="-25" dirty="0">
                <a:solidFill>
                  <a:srgbClr val="404040"/>
                </a:solidFill>
                <a:latin typeface="Arial"/>
                <a:cs typeface="Arial"/>
              </a:rPr>
              <a:t>the </a:t>
            </a:r>
            <a:r>
              <a:rPr sz="1900" b="1" spc="-20" dirty="0">
                <a:solidFill>
                  <a:srgbClr val="404040"/>
                </a:solidFill>
                <a:latin typeface="Arial"/>
                <a:cs typeface="Arial"/>
              </a:rPr>
              <a:t>moment </a:t>
            </a:r>
            <a:r>
              <a:rPr sz="1900" b="1" spc="-25" dirty="0">
                <a:solidFill>
                  <a:srgbClr val="404040"/>
                </a:solidFill>
                <a:latin typeface="Arial"/>
                <a:cs typeface="Arial"/>
              </a:rPr>
              <a:t>the </a:t>
            </a:r>
            <a:r>
              <a:rPr sz="1900" b="1" spc="-75" dirty="0">
                <a:solidFill>
                  <a:srgbClr val="404040"/>
                </a:solidFill>
                <a:latin typeface="Arial"/>
                <a:cs typeface="Arial"/>
              </a:rPr>
              <a:t>company  </a:t>
            </a:r>
            <a:r>
              <a:rPr sz="1900" b="1" spc="-114" dirty="0">
                <a:solidFill>
                  <a:srgbClr val="404040"/>
                </a:solidFill>
                <a:latin typeface="Arial"/>
                <a:cs typeface="Arial"/>
              </a:rPr>
              <a:t>focuses </a:t>
            </a:r>
            <a:r>
              <a:rPr sz="1900" b="1" spc="-45" dirty="0">
                <a:solidFill>
                  <a:srgbClr val="404040"/>
                </a:solidFill>
                <a:latin typeface="Arial"/>
                <a:cs typeface="Arial"/>
              </a:rPr>
              <a:t>on </a:t>
            </a:r>
            <a:r>
              <a:rPr sz="1900" b="1" spc="-25" dirty="0">
                <a:solidFill>
                  <a:srgbClr val="404040"/>
                </a:solidFill>
                <a:latin typeface="Arial"/>
                <a:cs typeface="Arial"/>
              </a:rPr>
              <a:t>the </a:t>
            </a:r>
            <a:r>
              <a:rPr sz="1900" b="1" spc="-60" dirty="0">
                <a:solidFill>
                  <a:srgbClr val="404040"/>
                </a:solidFill>
                <a:latin typeface="Arial"/>
                <a:cs typeface="Arial"/>
              </a:rPr>
              <a:t>having </a:t>
            </a:r>
            <a:r>
              <a:rPr sz="1900" b="1" spc="-80" dirty="0">
                <a:solidFill>
                  <a:srgbClr val="404040"/>
                </a:solidFill>
                <a:latin typeface="Arial"/>
                <a:cs typeface="Arial"/>
              </a:rPr>
              <a:t>sustainable </a:t>
            </a:r>
            <a:r>
              <a:rPr sz="1900" b="1" spc="-50" dirty="0">
                <a:solidFill>
                  <a:srgbClr val="404040"/>
                </a:solidFill>
                <a:latin typeface="Arial"/>
                <a:cs typeface="Arial"/>
              </a:rPr>
              <a:t>community </a:t>
            </a:r>
            <a:r>
              <a:rPr sz="1900" b="1" spc="-40" dirty="0">
                <a:solidFill>
                  <a:srgbClr val="404040"/>
                </a:solidFill>
                <a:latin typeface="Arial"/>
                <a:cs typeface="Arial"/>
              </a:rPr>
              <a:t>protecting </a:t>
            </a:r>
            <a:r>
              <a:rPr sz="1900" b="1" spc="-45" dirty="0">
                <a:solidFill>
                  <a:srgbClr val="404040"/>
                </a:solidFill>
                <a:latin typeface="Arial"/>
                <a:cs typeface="Arial"/>
              </a:rPr>
              <a:t>environment </a:t>
            </a:r>
            <a:r>
              <a:rPr sz="1900" b="1" spc="-55" dirty="0">
                <a:solidFill>
                  <a:srgbClr val="404040"/>
                </a:solidFill>
                <a:latin typeface="Arial"/>
                <a:cs typeface="Arial"/>
              </a:rPr>
              <a:t>and  </a:t>
            </a:r>
            <a:r>
              <a:rPr sz="1900" b="1" spc="-60" dirty="0">
                <a:solidFill>
                  <a:srgbClr val="404040"/>
                </a:solidFill>
                <a:latin typeface="Arial"/>
                <a:cs typeface="Arial"/>
              </a:rPr>
              <a:t>having </a:t>
            </a:r>
            <a:r>
              <a:rPr sz="1900" b="1" spc="-30" dirty="0">
                <a:solidFill>
                  <a:srgbClr val="404040"/>
                </a:solidFill>
                <a:latin typeface="Arial"/>
                <a:cs typeface="Arial"/>
              </a:rPr>
              <a:t>good </a:t>
            </a:r>
            <a:r>
              <a:rPr sz="1900" b="1" spc="-70" dirty="0">
                <a:solidFill>
                  <a:srgbClr val="404040"/>
                </a:solidFill>
                <a:latin typeface="Arial"/>
                <a:cs typeface="Arial"/>
              </a:rPr>
              <a:t>economical</a:t>
            </a:r>
            <a:r>
              <a:rPr sz="1900" b="1" spc="175" dirty="0">
                <a:solidFill>
                  <a:srgbClr val="404040"/>
                </a:solidFill>
                <a:latin typeface="Arial"/>
                <a:cs typeface="Arial"/>
              </a:rPr>
              <a:t> </a:t>
            </a:r>
            <a:r>
              <a:rPr sz="1900" b="1" spc="-40" dirty="0">
                <a:solidFill>
                  <a:srgbClr val="404040"/>
                </a:solidFill>
                <a:latin typeface="Arial"/>
                <a:cs typeface="Arial"/>
              </a:rPr>
              <a:t>development.</a:t>
            </a:r>
            <a:endParaRPr sz="1900">
              <a:latin typeface="Arial"/>
              <a:cs typeface="Arial"/>
            </a:endParaRPr>
          </a:p>
          <a:p>
            <a:pPr marL="12700" marR="83185">
              <a:lnSpc>
                <a:spcPct val="80000"/>
              </a:lnSpc>
              <a:spcBef>
                <a:spcPts val="994"/>
              </a:spcBef>
            </a:pPr>
            <a:r>
              <a:rPr sz="1900" b="1" spc="-175" dirty="0">
                <a:solidFill>
                  <a:srgbClr val="404040"/>
                </a:solidFill>
                <a:latin typeface="Arial"/>
                <a:cs typeface="Arial"/>
              </a:rPr>
              <a:t>As </a:t>
            </a:r>
            <a:r>
              <a:rPr sz="1900" b="1" spc="-75" dirty="0">
                <a:solidFill>
                  <a:srgbClr val="404040"/>
                </a:solidFill>
                <a:latin typeface="Arial"/>
                <a:cs typeface="Arial"/>
              </a:rPr>
              <a:t>economic </a:t>
            </a:r>
            <a:r>
              <a:rPr sz="1900" b="1" spc="-85" dirty="0">
                <a:solidFill>
                  <a:srgbClr val="404040"/>
                </a:solidFill>
                <a:latin typeface="Arial"/>
                <a:cs typeface="Arial"/>
              </a:rPr>
              <a:t>advance </a:t>
            </a:r>
            <a:r>
              <a:rPr sz="1900" b="1" spc="-40" dirty="0">
                <a:solidFill>
                  <a:srgbClr val="404040"/>
                </a:solidFill>
                <a:latin typeface="Arial"/>
                <a:cs typeface="Arial"/>
              </a:rPr>
              <a:t>or </a:t>
            </a:r>
            <a:r>
              <a:rPr sz="1900" b="1" spc="-50" dirty="0">
                <a:solidFill>
                  <a:srgbClr val="404040"/>
                </a:solidFill>
                <a:latin typeface="Arial"/>
                <a:cs typeface="Arial"/>
              </a:rPr>
              <a:t>develop </a:t>
            </a:r>
            <a:r>
              <a:rPr sz="1900" b="1" spc="-25" dirty="0">
                <a:solidFill>
                  <a:srgbClr val="404040"/>
                </a:solidFill>
                <a:latin typeface="Arial"/>
                <a:cs typeface="Arial"/>
              </a:rPr>
              <a:t>the </a:t>
            </a:r>
            <a:r>
              <a:rPr sz="1900" b="1" spc="-40" dirty="0">
                <a:solidFill>
                  <a:srgbClr val="404040"/>
                </a:solidFill>
                <a:latin typeface="Arial"/>
                <a:cs typeface="Arial"/>
              </a:rPr>
              <a:t>growing </a:t>
            </a:r>
            <a:r>
              <a:rPr sz="1900" b="1" spc="-25" dirty="0">
                <a:solidFill>
                  <a:srgbClr val="404040"/>
                </a:solidFill>
                <a:latin typeface="Arial"/>
                <a:cs typeface="Arial"/>
              </a:rPr>
              <a:t>proportion </a:t>
            </a:r>
            <a:r>
              <a:rPr sz="1900" b="1" spc="-30" dirty="0">
                <a:solidFill>
                  <a:srgbClr val="404040"/>
                </a:solidFill>
                <a:latin typeface="Arial"/>
                <a:cs typeface="Arial"/>
              </a:rPr>
              <a:t>of </a:t>
            </a:r>
            <a:r>
              <a:rPr sz="1900" b="1" spc="-40" dirty="0">
                <a:solidFill>
                  <a:srgbClr val="404040"/>
                </a:solidFill>
                <a:latin typeface="Arial"/>
                <a:cs typeface="Arial"/>
              </a:rPr>
              <a:t>there </a:t>
            </a:r>
            <a:r>
              <a:rPr sz="1900" b="1" spc="-70" dirty="0">
                <a:solidFill>
                  <a:srgbClr val="404040"/>
                </a:solidFill>
                <a:latin typeface="Arial"/>
                <a:cs typeface="Arial"/>
              </a:rPr>
              <a:t>activities  </a:t>
            </a:r>
            <a:r>
              <a:rPr sz="1900" b="1" spc="-5" dirty="0">
                <a:solidFill>
                  <a:srgbClr val="404040"/>
                </a:solidFill>
                <a:latin typeface="Arial"/>
                <a:cs typeface="Arial"/>
              </a:rPr>
              <a:t>get </a:t>
            </a:r>
            <a:r>
              <a:rPr sz="1900" b="1" spc="-100" dirty="0">
                <a:solidFill>
                  <a:srgbClr val="404040"/>
                </a:solidFill>
                <a:latin typeface="Arial"/>
                <a:cs typeface="Arial"/>
              </a:rPr>
              <a:t>focus </a:t>
            </a:r>
            <a:r>
              <a:rPr sz="1900" b="1" spc="-45" dirty="0">
                <a:solidFill>
                  <a:srgbClr val="404040"/>
                </a:solidFill>
                <a:latin typeface="Arial"/>
                <a:cs typeface="Arial"/>
              </a:rPr>
              <a:t>on </a:t>
            </a:r>
            <a:r>
              <a:rPr sz="1900" b="1" spc="-50" dirty="0">
                <a:solidFill>
                  <a:srgbClr val="404040"/>
                </a:solidFill>
                <a:latin typeface="Arial"/>
                <a:cs typeface="Arial"/>
              </a:rPr>
              <a:t>production </a:t>
            </a:r>
            <a:r>
              <a:rPr sz="1900" b="1" spc="-30" dirty="0">
                <a:solidFill>
                  <a:srgbClr val="404040"/>
                </a:solidFill>
                <a:latin typeface="Arial"/>
                <a:cs typeface="Arial"/>
              </a:rPr>
              <a:t>of </a:t>
            </a:r>
            <a:r>
              <a:rPr sz="1900" b="1" spc="-110" dirty="0">
                <a:solidFill>
                  <a:srgbClr val="404040"/>
                </a:solidFill>
                <a:latin typeface="Arial"/>
                <a:cs typeface="Arial"/>
              </a:rPr>
              <a:t>services, </a:t>
            </a:r>
            <a:r>
              <a:rPr sz="1900" b="1" spc="-20" dirty="0">
                <a:solidFill>
                  <a:srgbClr val="404040"/>
                </a:solidFill>
                <a:latin typeface="Arial"/>
                <a:cs typeface="Arial"/>
              </a:rPr>
              <a:t>for </a:t>
            </a:r>
            <a:r>
              <a:rPr sz="1900" b="1" spc="-55" dirty="0">
                <a:solidFill>
                  <a:srgbClr val="404040"/>
                </a:solidFill>
                <a:latin typeface="Arial"/>
                <a:cs typeface="Arial"/>
              </a:rPr>
              <a:t>instant </a:t>
            </a:r>
            <a:r>
              <a:rPr sz="1900" b="1" spc="-130" dirty="0">
                <a:solidFill>
                  <a:srgbClr val="404040"/>
                </a:solidFill>
                <a:latin typeface="Arial"/>
                <a:cs typeface="Arial"/>
              </a:rPr>
              <a:t>USA </a:t>
            </a:r>
            <a:r>
              <a:rPr sz="1900" b="1" spc="-65" dirty="0">
                <a:solidFill>
                  <a:srgbClr val="404040"/>
                </a:solidFill>
                <a:latin typeface="Arial"/>
                <a:cs typeface="Arial"/>
              </a:rPr>
              <a:t>economy </a:t>
            </a:r>
            <a:r>
              <a:rPr sz="1900" b="1" spc="-110" dirty="0">
                <a:solidFill>
                  <a:srgbClr val="404040"/>
                </a:solidFill>
                <a:latin typeface="Arial"/>
                <a:cs typeface="Arial"/>
              </a:rPr>
              <a:t>consist </a:t>
            </a:r>
            <a:r>
              <a:rPr sz="1900" b="1" spc="-30" dirty="0">
                <a:solidFill>
                  <a:srgbClr val="404040"/>
                </a:solidFill>
                <a:latin typeface="Arial"/>
                <a:cs typeface="Arial"/>
              </a:rPr>
              <a:t>of  </a:t>
            </a:r>
            <a:r>
              <a:rPr sz="1900" b="1" spc="-40" dirty="0">
                <a:solidFill>
                  <a:srgbClr val="404040"/>
                </a:solidFill>
                <a:latin typeface="Arial"/>
                <a:cs typeface="Arial"/>
              </a:rPr>
              <a:t>seventy-thirty </a:t>
            </a:r>
            <a:r>
              <a:rPr sz="1900" b="1" spc="-114" dirty="0">
                <a:solidFill>
                  <a:srgbClr val="404040"/>
                </a:solidFill>
                <a:latin typeface="Arial"/>
                <a:cs typeface="Arial"/>
              </a:rPr>
              <a:t>services </a:t>
            </a:r>
            <a:r>
              <a:rPr sz="1900" b="1" dirty="0">
                <a:solidFill>
                  <a:srgbClr val="404040"/>
                </a:solidFill>
                <a:latin typeface="Arial"/>
                <a:cs typeface="Arial"/>
              </a:rPr>
              <a:t>to </a:t>
            </a:r>
            <a:r>
              <a:rPr sz="1900" b="1" spc="-30" dirty="0">
                <a:solidFill>
                  <a:srgbClr val="404040"/>
                </a:solidFill>
                <a:latin typeface="Arial"/>
                <a:cs typeface="Arial"/>
              </a:rPr>
              <a:t>good </a:t>
            </a:r>
            <a:r>
              <a:rPr sz="1900" b="1" spc="-55" dirty="0">
                <a:solidFill>
                  <a:srgbClr val="404040"/>
                </a:solidFill>
                <a:latin typeface="Arial"/>
                <a:cs typeface="Arial"/>
              </a:rPr>
              <a:t>mix. </a:t>
            </a:r>
            <a:r>
              <a:rPr sz="1900" b="1" spc="-110" dirty="0">
                <a:solidFill>
                  <a:srgbClr val="404040"/>
                </a:solidFill>
                <a:latin typeface="Arial"/>
                <a:cs typeface="Arial"/>
              </a:rPr>
              <a:t>Services </a:t>
            </a:r>
            <a:r>
              <a:rPr sz="1900" b="1" spc="-20" dirty="0">
                <a:solidFill>
                  <a:srgbClr val="404040"/>
                </a:solidFill>
                <a:latin typeface="Arial"/>
                <a:cs typeface="Arial"/>
              </a:rPr>
              <a:t>for </a:t>
            </a:r>
            <a:r>
              <a:rPr sz="1900" b="1" spc="-55" dirty="0">
                <a:solidFill>
                  <a:srgbClr val="404040"/>
                </a:solidFill>
                <a:latin typeface="Arial"/>
                <a:cs typeface="Arial"/>
              </a:rPr>
              <a:t>instant </a:t>
            </a:r>
            <a:r>
              <a:rPr sz="1900" b="1" spc="-65" dirty="0">
                <a:solidFill>
                  <a:srgbClr val="404040"/>
                </a:solidFill>
                <a:latin typeface="Arial"/>
                <a:cs typeface="Arial"/>
              </a:rPr>
              <a:t>include </a:t>
            </a:r>
            <a:r>
              <a:rPr sz="1900" b="1" spc="-50" dirty="0">
                <a:solidFill>
                  <a:srgbClr val="404040"/>
                </a:solidFill>
                <a:latin typeface="Arial"/>
                <a:cs typeface="Arial"/>
              </a:rPr>
              <a:t>working in  </a:t>
            </a:r>
            <a:r>
              <a:rPr sz="1900" b="1" spc="-75" dirty="0">
                <a:solidFill>
                  <a:srgbClr val="404040"/>
                </a:solidFill>
                <a:latin typeface="Arial"/>
                <a:cs typeface="Arial"/>
              </a:rPr>
              <a:t>airlines, </a:t>
            </a:r>
            <a:r>
              <a:rPr sz="1900" b="1" spc="-70" dirty="0">
                <a:solidFill>
                  <a:srgbClr val="404040"/>
                </a:solidFill>
                <a:latin typeface="Arial"/>
                <a:cs typeface="Arial"/>
              </a:rPr>
              <a:t>hotels, </a:t>
            </a:r>
            <a:r>
              <a:rPr sz="1900" b="1" spc="-95" dirty="0">
                <a:solidFill>
                  <a:srgbClr val="404040"/>
                </a:solidFill>
                <a:latin typeface="Arial"/>
                <a:cs typeface="Arial"/>
              </a:rPr>
              <a:t>banks, </a:t>
            </a:r>
            <a:r>
              <a:rPr sz="1900" b="1" spc="-75" dirty="0">
                <a:solidFill>
                  <a:srgbClr val="404040"/>
                </a:solidFill>
                <a:latin typeface="Arial"/>
                <a:cs typeface="Arial"/>
              </a:rPr>
              <a:t>doctors, </a:t>
            </a:r>
            <a:r>
              <a:rPr sz="1900" b="1" spc="-55" dirty="0">
                <a:solidFill>
                  <a:srgbClr val="404040"/>
                </a:solidFill>
                <a:latin typeface="Arial"/>
                <a:cs typeface="Arial"/>
              </a:rPr>
              <a:t>and </a:t>
            </a:r>
            <a:r>
              <a:rPr sz="1900" b="1" spc="-60" dirty="0">
                <a:solidFill>
                  <a:srgbClr val="404040"/>
                </a:solidFill>
                <a:latin typeface="Arial"/>
                <a:cs typeface="Arial"/>
              </a:rPr>
              <a:t>software </a:t>
            </a:r>
            <a:r>
              <a:rPr sz="1900" b="1" spc="-55" dirty="0">
                <a:solidFill>
                  <a:srgbClr val="404040"/>
                </a:solidFill>
                <a:latin typeface="Arial"/>
                <a:cs typeface="Arial"/>
              </a:rPr>
              <a:t>programmers. </a:t>
            </a:r>
            <a:r>
              <a:rPr sz="1900" b="1" spc="-20" dirty="0">
                <a:solidFill>
                  <a:srgbClr val="404040"/>
                </a:solidFill>
                <a:latin typeface="Arial"/>
                <a:cs typeface="Arial"/>
              </a:rPr>
              <a:t>Many </a:t>
            </a:r>
            <a:r>
              <a:rPr sz="1900" b="1" spc="-40" dirty="0">
                <a:solidFill>
                  <a:srgbClr val="404040"/>
                </a:solidFill>
                <a:latin typeface="Arial"/>
                <a:cs typeface="Arial"/>
              </a:rPr>
              <a:t>market  </a:t>
            </a:r>
            <a:r>
              <a:rPr sz="1900" b="1" spc="-110" dirty="0">
                <a:solidFill>
                  <a:srgbClr val="404040"/>
                </a:solidFill>
                <a:latin typeface="Arial"/>
                <a:cs typeface="Arial"/>
              </a:rPr>
              <a:t>consist </a:t>
            </a:r>
            <a:r>
              <a:rPr sz="1900" b="1" spc="-30" dirty="0">
                <a:solidFill>
                  <a:srgbClr val="404040"/>
                </a:solidFill>
                <a:latin typeface="Arial"/>
                <a:cs typeface="Arial"/>
              </a:rPr>
              <a:t>of </a:t>
            </a:r>
            <a:r>
              <a:rPr sz="1900" b="1" spc="-20" dirty="0">
                <a:solidFill>
                  <a:srgbClr val="404040"/>
                </a:solidFill>
                <a:latin typeface="Arial"/>
                <a:cs typeface="Arial"/>
              </a:rPr>
              <a:t>both </a:t>
            </a:r>
            <a:r>
              <a:rPr sz="1900" b="1" spc="-35" dirty="0">
                <a:solidFill>
                  <a:srgbClr val="404040"/>
                </a:solidFill>
                <a:latin typeface="Arial"/>
                <a:cs typeface="Arial"/>
              </a:rPr>
              <a:t>offering </a:t>
            </a:r>
            <a:r>
              <a:rPr sz="1900" b="1" spc="-30" dirty="0">
                <a:solidFill>
                  <a:srgbClr val="404040"/>
                </a:solidFill>
                <a:latin typeface="Arial"/>
                <a:cs typeface="Arial"/>
              </a:rPr>
              <a:t>of </a:t>
            </a:r>
            <a:r>
              <a:rPr sz="1900" b="1" spc="-95" dirty="0">
                <a:solidFill>
                  <a:srgbClr val="404040"/>
                </a:solidFill>
                <a:latin typeface="Arial"/>
                <a:cs typeface="Arial"/>
              </a:rPr>
              <a:t>service </a:t>
            </a:r>
            <a:r>
              <a:rPr sz="1900" b="1" spc="-55" dirty="0">
                <a:solidFill>
                  <a:srgbClr val="404040"/>
                </a:solidFill>
                <a:latin typeface="Arial"/>
                <a:cs typeface="Arial"/>
              </a:rPr>
              <a:t>and </a:t>
            </a:r>
            <a:r>
              <a:rPr sz="1900" b="1" spc="-75" dirty="0">
                <a:solidFill>
                  <a:srgbClr val="404040"/>
                </a:solidFill>
                <a:latin typeface="Arial"/>
                <a:cs typeface="Arial"/>
              </a:rPr>
              <a:t>goods </a:t>
            </a:r>
            <a:r>
              <a:rPr sz="1900" b="1" spc="-20" dirty="0">
                <a:solidFill>
                  <a:srgbClr val="404040"/>
                </a:solidFill>
                <a:latin typeface="Arial"/>
                <a:cs typeface="Arial"/>
              </a:rPr>
              <a:t>for </a:t>
            </a:r>
            <a:r>
              <a:rPr sz="1900" b="1" spc="-55" dirty="0">
                <a:solidFill>
                  <a:srgbClr val="404040"/>
                </a:solidFill>
                <a:latin typeface="Arial"/>
                <a:cs typeface="Arial"/>
              </a:rPr>
              <a:t>instant </a:t>
            </a:r>
            <a:r>
              <a:rPr sz="1900" b="1" spc="-65" dirty="0">
                <a:solidFill>
                  <a:srgbClr val="404040"/>
                </a:solidFill>
                <a:latin typeface="Arial"/>
                <a:cs typeface="Arial"/>
              </a:rPr>
              <a:t>fast </a:t>
            </a:r>
            <a:r>
              <a:rPr sz="1900" b="1" spc="-20" dirty="0">
                <a:solidFill>
                  <a:srgbClr val="404040"/>
                </a:solidFill>
                <a:latin typeface="Arial"/>
                <a:cs typeface="Arial"/>
              </a:rPr>
              <a:t>food </a:t>
            </a:r>
            <a:r>
              <a:rPr sz="1900" b="1" spc="-75" dirty="0">
                <a:solidFill>
                  <a:srgbClr val="404040"/>
                </a:solidFill>
                <a:latin typeface="Arial"/>
                <a:cs typeface="Arial"/>
              </a:rPr>
              <a:t>company  </a:t>
            </a:r>
            <a:r>
              <a:rPr sz="1900" b="1" spc="-30" dirty="0">
                <a:solidFill>
                  <a:srgbClr val="404040"/>
                </a:solidFill>
                <a:latin typeface="Arial"/>
                <a:cs typeface="Arial"/>
              </a:rPr>
              <a:t>offer </a:t>
            </a:r>
            <a:r>
              <a:rPr sz="1900" b="1" spc="-20" dirty="0">
                <a:solidFill>
                  <a:srgbClr val="404040"/>
                </a:solidFill>
                <a:latin typeface="Arial"/>
                <a:cs typeface="Arial"/>
              </a:rPr>
              <a:t>both </a:t>
            </a:r>
            <a:r>
              <a:rPr sz="1900" b="1" spc="-95" dirty="0">
                <a:solidFill>
                  <a:srgbClr val="404040"/>
                </a:solidFill>
                <a:latin typeface="Arial"/>
                <a:cs typeface="Arial"/>
              </a:rPr>
              <a:t>service </a:t>
            </a:r>
            <a:r>
              <a:rPr sz="1900" b="1" spc="-55" dirty="0">
                <a:solidFill>
                  <a:srgbClr val="404040"/>
                </a:solidFill>
                <a:latin typeface="Arial"/>
                <a:cs typeface="Arial"/>
              </a:rPr>
              <a:t>and</a:t>
            </a:r>
            <a:r>
              <a:rPr sz="1900" b="1" spc="220" dirty="0">
                <a:solidFill>
                  <a:srgbClr val="404040"/>
                </a:solidFill>
                <a:latin typeface="Arial"/>
                <a:cs typeface="Arial"/>
              </a:rPr>
              <a:t> </a:t>
            </a:r>
            <a:r>
              <a:rPr sz="1900" b="1" spc="-75" dirty="0">
                <a:solidFill>
                  <a:srgbClr val="404040"/>
                </a:solidFill>
                <a:latin typeface="Arial"/>
                <a:cs typeface="Arial"/>
              </a:rPr>
              <a:t>goods.</a:t>
            </a:r>
            <a:endParaRPr sz="1900">
              <a:latin typeface="Arial"/>
              <a:cs typeface="Arial"/>
            </a:endParaRPr>
          </a:p>
          <a:p>
            <a:pPr marL="12700">
              <a:lnSpc>
                <a:spcPct val="100000"/>
              </a:lnSpc>
              <a:spcBef>
                <a:spcPts val="555"/>
              </a:spcBef>
            </a:pPr>
            <a:r>
              <a:rPr sz="1900" b="1" spc="-25" dirty="0">
                <a:solidFill>
                  <a:srgbClr val="FF0000"/>
                </a:solidFill>
                <a:latin typeface="Arial"/>
                <a:cs typeface="Arial"/>
              </a:rPr>
              <a:t>Marketing </a:t>
            </a:r>
            <a:r>
              <a:rPr sz="1900" b="1" spc="-30" dirty="0">
                <a:solidFill>
                  <a:srgbClr val="FF0000"/>
                </a:solidFill>
                <a:latin typeface="Arial"/>
                <a:cs typeface="Arial"/>
              </a:rPr>
              <a:t>promotion</a:t>
            </a:r>
            <a:r>
              <a:rPr sz="1900" b="1" spc="105" dirty="0">
                <a:solidFill>
                  <a:srgbClr val="FF0000"/>
                </a:solidFill>
                <a:latin typeface="Arial"/>
                <a:cs typeface="Arial"/>
              </a:rPr>
              <a:t> </a:t>
            </a:r>
            <a:r>
              <a:rPr sz="1900" b="1" spc="-60" dirty="0">
                <a:solidFill>
                  <a:srgbClr val="FF0000"/>
                </a:solidFill>
                <a:latin typeface="Arial"/>
                <a:cs typeface="Arial"/>
              </a:rPr>
              <a:t>strategy</a:t>
            </a:r>
            <a:endParaRPr sz="1900">
              <a:latin typeface="Arial"/>
              <a:cs typeface="Arial"/>
            </a:endParaRPr>
          </a:p>
          <a:p>
            <a:pPr marL="12700" marR="93345">
              <a:lnSpc>
                <a:spcPct val="80000"/>
              </a:lnSpc>
              <a:spcBef>
                <a:spcPts val="994"/>
              </a:spcBef>
            </a:pPr>
            <a:r>
              <a:rPr sz="1900" b="1" spc="-120" dirty="0">
                <a:solidFill>
                  <a:srgbClr val="404040"/>
                </a:solidFill>
                <a:latin typeface="Arial"/>
                <a:cs typeface="Arial"/>
              </a:rPr>
              <a:t>Coca </a:t>
            </a:r>
            <a:r>
              <a:rPr sz="1900" b="1" spc="-90" dirty="0">
                <a:solidFill>
                  <a:srgbClr val="404040"/>
                </a:solidFill>
                <a:latin typeface="Arial"/>
                <a:cs typeface="Arial"/>
              </a:rPr>
              <a:t>Cola </a:t>
            </a:r>
            <a:r>
              <a:rPr sz="1900" b="1" spc="-125" dirty="0">
                <a:solidFill>
                  <a:srgbClr val="404040"/>
                </a:solidFill>
                <a:latin typeface="Arial"/>
                <a:cs typeface="Arial"/>
              </a:rPr>
              <a:t>has </a:t>
            </a:r>
            <a:r>
              <a:rPr sz="1900" b="1" spc="-60" dirty="0">
                <a:solidFill>
                  <a:srgbClr val="404040"/>
                </a:solidFill>
                <a:latin typeface="Arial"/>
                <a:cs typeface="Arial"/>
              </a:rPr>
              <a:t>most </a:t>
            </a:r>
            <a:r>
              <a:rPr sz="1900" b="1" spc="-45" dirty="0">
                <a:solidFill>
                  <a:srgbClr val="404040"/>
                </a:solidFill>
                <a:latin typeface="Arial"/>
                <a:cs typeface="Arial"/>
              </a:rPr>
              <a:t>popular </a:t>
            </a:r>
            <a:r>
              <a:rPr sz="1900" b="1" spc="-40" dirty="0">
                <a:solidFill>
                  <a:srgbClr val="404040"/>
                </a:solidFill>
                <a:latin typeface="Arial"/>
                <a:cs typeface="Arial"/>
              </a:rPr>
              <a:t>marketing </a:t>
            </a:r>
            <a:r>
              <a:rPr sz="1900" b="1" spc="-30" dirty="0">
                <a:solidFill>
                  <a:srgbClr val="404040"/>
                </a:solidFill>
                <a:latin typeface="Arial"/>
                <a:cs typeface="Arial"/>
              </a:rPr>
              <a:t>promotion </a:t>
            </a:r>
            <a:r>
              <a:rPr sz="1900" b="1" spc="-60" dirty="0">
                <a:solidFill>
                  <a:srgbClr val="404040"/>
                </a:solidFill>
                <a:latin typeface="Arial"/>
                <a:cs typeface="Arial"/>
              </a:rPr>
              <a:t>strategy </a:t>
            </a:r>
            <a:r>
              <a:rPr sz="1900" b="1" spc="-100" dirty="0">
                <a:solidFill>
                  <a:srgbClr val="404040"/>
                </a:solidFill>
                <a:latin typeface="Arial"/>
                <a:cs typeface="Arial"/>
              </a:rPr>
              <a:t>because </a:t>
            </a:r>
            <a:r>
              <a:rPr sz="1900" b="1" spc="-80" dirty="0">
                <a:solidFill>
                  <a:srgbClr val="404040"/>
                </a:solidFill>
                <a:latin typeface="Arial"/>
                <a:cs typeface="Arial"/>
              </a:rPr>
              <a:t>its  </a:t>
            </a:r>
            <a:r>
              <a:rPr sz="1900" b="1" spc="-45" dirty="0">
                <a:solidFill>
                  <a:srgbClr val="404040"/>
                </a:solidFill>
                <a:latin typeface="Arial"/>
                <a:cs typeface="Arial"/>
              </a:rPr>
              <a:t>brand </a:t>
            </a:r>
            <a:r>
              <a:rPr sz="1900" b="1" spc="-140" dirty="0">
                <a:solidFill>
                  <a:srgbClr val="404040"/>
                </a:solidFill>
                <a:latin typeface="Arial"/>
                <a:cs typeface="Arial"/>
              </a:rPr>
              <a:t>is </a:t>
            </a:r>
            <a:r>
              <a:rPr sz="1900" b="1" spc="-50" dirty="0">
                <a:solidFill>
                  <a:srgbClr val="404040"/>
                </a:solidFill>
                <a:latin typeface="Arial"/>
                <a:cs typeface="Arial"/>
              </a:rPr>
              <a:t>widely </a:t>
            </a:r>
            <a:r>
              <a:rPr sz="1900" b="1" spc="-55" dirty="0">
                <a:solidFill>
                  <a:srgbClr val="404040"/>
                </a:solidFill>
                <a:latin typeface="Arial"/>
                <a:cs typeface="Arial"/>
              </a:rPr>
              <a:t>known. </a:t>
            </a:r>
            <a:r>
              <a:rPr sz="1900" b="1" spc="-165" dirty="0">
                <a:solidFill>
                  <a:srgbClr val="404040"/>
                </a:solidFill>
                <a:latin typeface="Arial"/>
                <a:cs typeface="Arial"/>
              </a:rPr>
              <a:t>To </a:t>
            </a:r>
            <a:r>
              <a:rPr sz="1900" b="1" spc="-60" dirty="0">
                <a:solidFill>
                  <a:srgbClr val="404040"/>
                </a:solidFill>
                <a:latin typeface="Arial"/>
                <a:cs typeface="Arial"/>
              </a:rPr>
              <a:t>make </a:t>
            </a:r>
            <a:r>
              <a:rPr sz="1900" b="1" spc="-70" dirty="0">
                <a:solidFill>
                  <a:srgbClr val="404040"/>
                </a:solidFill>
                <a:latin typeface="Arial"/>
                <a:cs typeface="Arial"/>
              </a:rPr>
              <a:t>a </a:t>
            </a:r>
            <a:r>
              <a:rPr sz="1900" b="1" spc="-130" dirty="0">
                <a:solidFill>
                  <a:srgbClr val="404040"/>
                </a:solidFill>
                <a:latin typeface="Arial"/>
                <a:cs typeface="Arial"/>
              </a:rPr>
              <a:t>successful </a:t>
            </a:r>
            <a:r>
              <a:rPr sz="1900" b="1" spc="-40" dirty="0">
                <a:solidFill>
                  <a:srgbClr val="404040"/>
                </a:solidFill>
                <a:latin typeface="Arial"/>
                <a:cs typeface="Arial"/>
              </a:rPr>
              <a:t>marketing </a:t>
            </a:r>
            <a:r>
              <a:rPr sz="1900" b="1" spc="-30" dirty="0">
                <a:solidFill>
                  <a:srgbClr val="404040"/>
                </a:solidFill>
                <a:latin typeface="Arial"/>
                <a:cs typeface="Arial"/>
              </a:rPr>
              <a:t>promotion </a:t>
            </a:r>
            <a:r>
              <a:rPr sz="1900" b="1" spc="-60" dirty="0">
                <a:solidFill>
                  <a:srgbClr val="404040"/>
                </a:solidFill>
                <a:latin typeface="Arial"/>
                <a:cs typeface="Arial"/>
              </a:rPr>
              <a:t>strategy  </a:t>
            </a:r>
            <a:r>
              <a:rPr sz="1900" b="1" spc="-70" dirty="0">
                <a:solidFill>
                  <a:srgbClr val="404040"/>
                </a:solidFill>
                <a:latin typeface="Arial"/>
                <a:cs typeface="Arial"/>
              </a:rPr>
              <a:t>a </a:t>
            </a:r>
            <a:r>
              <a:rPr sz="1900" b="1" spc="-75" dirty="0">
                <a:solidFill>
                  <a:srgbClr val="404040"/>
                </a:solidFill>
                <a:latin typeface="Arial"/>
                <a:cs typeface="Arial"/>
              </a:rPr>
              <a:t>company </a:t>
            </a:r>
            <a:r>
              <a:rPr sz="1900" b="1" spc="-65" dirty="0">
                <a:solidFill>
                  <a:srgbClr val="404040"/>
                </a:solidFill>
                <a:latin typeface="Arial"/>
                <a:cs typeface="Arial"/>
              </a:rPr>
              <a:t>must </a:t>
            </a:r>
            <a:r>
              <a:rPr sz="1900" b="1" spc="-110" dirty="0">
                <a:solidFill>
                  <a:srgbClr val="404040"/>
                </a:solidFill>
                <a:latin typeface="Arial"/>
                <a:cs typeface="Arial"/>
              </a:rPr>
              <a:t>analysis </a:t>
            </a:r>
            <a:r>
              <a:rPr sz="1900" b="1" spc="-65" dirty="0">
                <a:solidFill>
                  <a:srgbClr val="404040"/>
                </a:solidFill>
                <a:latin typeface="Arial"/>
                <a:cs typeface="Arial"/>
              </a:rPr>
              <a:t>trends </a:t>
            </a:r>
            <a:r>
              <a:rPr sz="1900" b="1" spc="-40" dirty="0">
                <a:solidFill>
                  <a:srgbClr val="404040"/>
                </a:solidFill>
                <a:latin typeface="Arial"/>
                <a:cs typeface="Arial"/>
              </a:rPr>
              <a:t>(internal </a:t>
            </a:r>
            <a:r>
              <a:rPr sz="1900" b="1" spc="-55" dirty="0">
                <a:solidFill>
                  <a:srgbClr val="404040"/>
                </a:solidFill>
                <a:latin typeface="Arial"/>
                <a:cs typeface="Arial"/>
              </a:rPr>
              <a:t>and </a:t>
            </a:r>
            <a:r>
              <a:rPr sz="1900" b="1" spc="-50" dirty="0">
                <a:solidFill>
                  <a:srgbClr val="404040"/>
                </a:solidFill>
                <a:latin typeface="Arial"/>
                <a:cs typeface="Arial"/>
              </a:rPr>
              <a:t>external), </a:t>
            </a:r>
            <a:r>
              <a:rPr sz="1900" b="1" spc="-65" dirty="0">
                <a:solidFill>
                  <a:srgbClr val="404040"/>
                </a:solidFill>
                <a:latin typeface="Arial"/>
                <a:cs typeface="Arial"/>
              </a:rPr>
              <a:t>spending  </a:t>
            </a:r>
            <a:r>
              <a:rPr sz="1900" b="1" spc="-30" dirty="0">
                <a:solidFill>
                  <a:srgbClr val="404040"/>
                </a:solidFill>
                <a:latin typeface="Arial"/>
                <a:cs typeface="Arial"/>
              </a:rPr>
              <a:t>throughout </a:t>
            </a:r>
            <a:r>
              <a:rPr sz="1900" b="1" spc="-85" dirty="0">
                <a:solidFill>
                  <a:srgbClr val="404040"/>
                </a:solidFill>
                <a:latin typeface="Arial"/>
                <a:cs typeface="Arial"/>
              </a:rPr>
              <a:t>company, </a:t>
            </a:r>
            <a:r>
              <a:rPr sz="1900" b="1" spc="-30" dirty="0">
                <a:solidFill>
                  <a:srgbClr val="404040"/>
                </a:solidFill>
                <a:latin typeface="Arial"/>
                <a:cs typeface="Arial"/>
              </a:rPr>
              <a:t>identify </a:t>
            </a:r>
            <a:r>
              <a:rPr sz="1900" b="1" spc="-75" dirty="0">
                <a:solidFill>
                  <a:srgbClr val="404040"/>
                </a:solidFill>
                <a:latin typeface="Arial"/>
                <a:cs typeface="Arial"/>
              </a:rPr>
              <a:t>customer </a:t>
            </a:r>
            <a:r>
              <a:rPr sz="1900" b="1" spc="-55" dirty="0">
                <a:solidFill>
                  <a:srgbClr val="404040"/>
                </a:solidFill>
                <a:latin typeface="Arial"/>
                <a:cs typeface="Arial"/>
              </a:rPr>
              <a:t>and </a:t>
            </a:r>
            <a:r>
              <a:rPr sz="1900" b="1" spc="-60" dirty="0">
                <a:solidFill>
                  <a:srgbClr val="404040"/>
                </a:solidFill>
                <a:latin typeface="Arial"/>
                <a:cs typeface="Arial"/>
              </a:rPr>
              <a:t>touch </a:t>
            </a:r>
            <a:r>
              <a:rPr sz="1900" b="1" spc="-25" dirty="0">
                <a:solidFill>
                  <a:srgbClr val="404040"/>
                </a:solidFill>
                <a:latin typeface="Arial"/>
                <a:cs typeface="Arial"/>
              </a:rPr>
              <a:t>point </a:t>
            </a:r>
            <a:r>
              <a:rPr sz="1900" b="1" spc="-20" dirty="0">
                <a:solidFill>
                  <a:srgbClr val="404040"/>
                </a:solidFill>
                <a:latin typeface="Arial"/>
                <a:cs typeface="Arial"/>
              </a:rPr>
              <a:t>for </a:t>
            </a:r>
            <a:r>
              <a:rPr sz="1900" b="1" spc="-75" dirty="0">
                <a:solidFill>
                  <a:srgbClr val="404040"/>
                </a:solidFill>
                <a:latin typeface="Arial"/>
                <a:cs typeface="Arial"/>
              </a:rPr>
              <a:t>company </a:t>
            </a:r>
            <a:r>
              <a:rPr sz="1900" b="1" spc="-55" dirty="0">
                <a:solidFill>
                  <a:srgbClr val="404040"/>
                </a:solidFill>
                <a:latin typeface="Arial"/>
                <a:cs typeface="Arial"/>
              </a:rPr>
              <a:t>and  </a:t>
            </a:r>
            <a:r>
              <a:rPr sz="1900" b="1" spc="-25" dirty="0">
                <a:solidFill>
                  <a:srgbClr val="404040"/>
                </a:solidFill>
                <a:latin typeface="Arial"/>
                <a:cs typeface="Arial"/>
              </a:rPr>
              <a:t>the </a:t>
            </a:r>
            <a:r>
              <a:rPr sz="1900" b="1" spc="-45" dirty="0">
                <a:solidFill>
                  <a:srgbClr val="404040"/>
                </a:solidFill>
                <a:latin typeface="Arial"/>
                <a:cs typeface="Arial"/>
              </a:rPr>
              <a:t>brand </a:t>
            </a:r>
            <a:r>
              <a:rPr sz="1900" b="1" spc="-55" dirty="0">
                <a:solidFill>
                  <a:srgbClr val="404040"/>
                </a:solidFill>
                <a:latin typeface="Arial"/>
                <a:cs typeface="Arial"/>
              </a:rPr>
              <a:t>and </a:t>
            </a:r>
            <a:r>
              <a:rPr sz="1900" b="1" dirty="0">
                <a:solidFill>
                  <a:srgbClr val="404040"/>
                </a:solidFill>
                <a:latin typeface="Arial"/>
                <a:cs typeface="Arial"/>
              </a:rPr>
              <a:t>to </a:t>
            </a:r>
            <a:r>
              <a:rPr sz="1900" b="1" spc="-75" dirty="0">
                <a:solidFill>
                  <a:srgbClr val="404040"/>
                </a:solidFill>
                <a:latin typeface="Arial"/>
                <a:cs typeface="Arial"/>
              </a:rPr>
              <a:t>have </a:t>
            </a:r>
            <a:r>
              <a:rPr sz="1900" b="1" spc="-50" dirty="0">
                <a:solidFill>
                  <a:srgbClr val="404040"/>
                </a:solidFill>
                <a:latin typeface="Arial"/>
                <a:cs typeface="Arial"/>
              </a:rPr>
              <a:t>innovation in </a:t>
            </a:r>
            <a:r>
              <a:rPr sz="1900" b="1" spc="-80" dirty="0">
                <a:solidFill>
                  <a:srgbClr val="404040"/>
                </a:solidFill>
                <a:latin typeface="Arial"/>
                <a:cs typeface="Arial"/>
              </a:rPr>
              <a:t>its </a:t>
            </a:r>
            <a:r>
              <a:rPr sz="1900" b="1" spc="-50" dirty="0">
                <a:solidFill>
                  <a:srgbClr val="404040"/>
                </a:solidFill>
                <a:latin typeface="Arial"/>
                <a:cs typeface="Arial"/>
              </a:rPr>
              <a:t>promotions </a:t>
            </a:r>
            <a:r>
              <a:rPr sz="1900" b="1" spc="-45" dirty="0">
                <a:solidFill>
                  <a:srgbClr val="404040"/>
                </a:solidFill>
                <a:latin typeface="Arial"/>
                <a:cs typeface="Arial"/>
              </a:rPr>
              <a:t>marketing. </a:t>
            </a:r>
            <a:r>
              <a:rPr sz="1900" b="1" spc="-120" dirty="0">
                <a:solidFill>
                  <a:srgbClr val="404040"/>
                </a:solidFill>
                <a:latin typeface="Arial"/>
                <a:cs typeface="Arial"/>
              </a:rPr>
              <a:t>Coca </a:t>
            </a:r>
            <a:r>
              <a:rPr sz="1900" b="1" spc="-90" dirty="0">
                <a:solidFill>
                  <a:srgbClr val="404040"/>
                </a:solidFill>
                <a:latin typeface="Arial"/>
                <a:cs typeface="Arial"/>
              </a:rPr>
              <a:t>Cola  </a:t>
            </a:r>
            <a:r>
              <a:rPr sz="1900" b="1" spc="-125" dirty="0">
                <a:solidFill>
                  <a:srgbClr val="404040"/>
                </a:solidFill>
                <a:latin typeface="Arial"/>
                <a:cs typeface="Arial"/>
              </a:rPr>
              <a:t>has </a:t>
            </a:r>
            <a:r>
              <a:rPr sz="1900" b="1" spc="-45" dirty="0">
                <a:solidFill>
                  <a:srgbClr val="404040"/>
                </a:solidFill>
                <a:latin typeface="Arial"/>
                <a:cs typeface="Arial"/>
              </a:rPr>
              <a:t>been </a:t>
            </a:r>
            <a:r>
              <a:rPr sz="1900" b="1" spc="-55" dirty="0">
                <a:solidFill>
                  <a:srgbClr val="404040"/>
                </a:solidFill>
                <a:latin typeface="Arial"/>
                <a:cs typeface="Arial"/>
              </a:rPr>
              <a:t>advertising </a:t>
            </a:r>
            <a:r>
              <a:rPr sz="1900" b="1" spc="-45" dirty="0">
                <a:solidFill>
                  <a:srgbClr val="404040"/>
                </a:solidFill>
                <a:latin typeface="Arial"/>
                <a:cs typeface="Arial"/>
              </a:rPr>
              <a:t>on </a:t>
            </a:r>
            <a:r>
              <a:rPr sz="1900" b="1" spc="-65" dirty="0">
                <a:solidFill>
                  <a:srgbClr val="404040"/>
                </a:solidFill>
                <a:latin typeface="Arial"/>
                <a:cs typeface="Arial"/>
              </a:rPr>
              <a:t>TV over </a:t>
            </a:r>
            <a:r>
              <a:rPr sz="1900" b="1" spc="-10" dirty="0">
                <a:solidFill>
                  <a:srgbClr val="404040"/>
                </a:solidFill>
                <a:latin typeface="Arial"/>
                <a:cs typeface="Arial"/>
              </a:rPr>
              <a:t>fifty </a:t>
            </a:r>
            <a:r>
              <a:rPr sz="1900" b="1" spc="-100" dirty="0">
                <a:solidFill>
                  <a:srgbClr val="404040"/>
                </a:solidFill>
                <a:latin typeface="Arial"/>
                <a:cs typeface="Arial"/>
              </a:rPr>
              <a:t>years. </a:t>
            </a:r>
            <a:r>
              <a:rPr sz="1900" b="1" spc="-120" dirty="0">
                <a:solidFill>
                  <a:srgbClr val="404040"/>
                </a:solidFill>
                <a:latin typeface="Arial"/>
                <a:cs typeface="Arial"/>
              </a:rPr>
              <a:t>Coca </a:t>
            </a:r>
            <a:r>
              <a:rPr sz="1900" b="1" spc="-90" dirty="0">
                <a:solidFill>
                  <a:srgbClr val="404040"/>
                </a:solidFill>
                <a:latin typeface="Arial"/>
                <a:cs typeface="Arial"/>
              </a:rPr>
              <a:t>Cola </a:t>
            </a:r>
            <a:r>
              <a:rPr sz="1900" b="1" spc="-120" dirty="0">
                <a:solidFill>
                  <a:srgbClr val="404040"/>
                </a:solidFill>
                <a:latin typeface="Arial"/>
                <a:cs typeface="Arial"/>
              </a:rPr>
              <a:t>songs </a:t>
            </a:r>
            <a:r>
              <a:rPr sz="1900" b="1" spc="-55" dirty="0">
                <a:solidFill>
                  <a:srgbClr val="404040"/>
                </a:solidFill>
                <a:latin typeface="Arial"/>
                <a:cs typeface="Arial"/>
              </a:rPr>
              <a:t>and  </a:t>
            </a:r>
            <a:r>
              <a:rPr sz="1900" b="1" spc="-85" dirty="0">
                <a:solidFill>
                  <a:srgbClr val="404040"/>
                </a:solidFill>
                <a:latin typeface="Arial"/>
                <a:cs typeface="Arial"/>
              </a:rPr>
              <a:t>commercials </a:t>
            </a:r>
            <a:r>
              <a:rPr sz="1900" b="1" spc="-65" dirty="0">
                <a:solidFill>
                  <a:srgbClr val="404040"/>
                </a:solidFill>
                <a:latin typeface="Arial"/>
                <a:cs typeface="Arial"/>
              </a:rPr>
              <a:t>are </a:t>
            </a:r>
            <a:r>
              <a:rPr sz="1900" b="1" spc="-50" dirty="0">
                <a:solidFill>
                  <a:srgbClr val="404040"/>
                </a:solidFill>
                <a:latin typeface="Arial"/>
                <a:cs typeface="Arial"/>
              </a:rPr>
              <a:t>extremely </a:t>
            </a:r>
            <a:r>
              <a:rPr sz="1900" b="1" spc="-45" dirty="0">
                <a:solidFill>
                  <a:srgbClr val="404040"/>
                </a:solidFill>
                <a:latin typeface="Arial"/>
                <a:cs typeface="Arial"/>
              </a:rPr>
              <a:t>popular </a:t>
            </a:r>
            <a:r>
              <a:rPr sz="1900" b="1" spc="-55" dirty="0">
                <a:solidFill>
                  <a:srgbClr val="404040"/>
                </a:solidFill>
                <a:latin typeface="Arial"/>
                <a:cs typeface="Arial"/>
              </a:rPr>
              <a:t>and </a:t>
            </a:r>
            <a:r>
              <a:rPr sz="1900" b="1" spc="-40" dirty="0">
                <a:solidFill>
                  <a:srgbClr val="404040"/>
                </a:solidFill>
                <a:latin typeface="Arial"/>
                <a:cs typeface="Arial"/>
              </a:rPr>
              <a:t>they </a:t>
            </a:r>
            <a:r>
              <a:rPr sz="1900" b="1" spc="-75" dirty="0">
                <a:solidFill>
                  <a:srgbClr val="404040"/>
                </a:solidFill>
                <a:latin typeface="Arial"/>
                <a:cs typeface="Arial"/>
              </a:rPr>
              <a:t>have </a:t>
            </a:r>
            <a:r>
              <a:rPr sz="1900" b="1" spc="-90" dirty="0">
                <a:solidFill>
                  <a:srgbClr val="404040"/>
                </a:solidFill>
                <a:latin typeface="Arial"/>
                <a:cs typeface="Arial"/>
              </a:rPr>
              <a:t>catchy </a:t>
            </a:r>
            <a:r>
              <a:rPr sz="1900" b="1" spc="-40" dirty="0">
                <a:solidFill>
                  <a:srgbClr val="404040"/>
                </a:solidFill>
                <a:latin typeface="Arial"/>
                <a:cs typeface="Arial"/>
              </a:rPr>
              <a:t>mottos </a:t>
            </a:r>
            <a:r>
              <a:rPr sz="1900" b="1" spc="-135" dirty="0">
                <a:solidFill>
                  <a:srgbClr val="404040"/>
                </a:solidFill>
                <a:latin typeface="Arial"/>
                <a:cs typeface="Arial"/>
              </a:rPr>
              <a:t>such </a:t>
            </a:r>
            <a:r>
              <a:rPr sz="1900" b="1" spc="-160" dirty="0">
                <a:solidFill>
                  <a:srgbClr val="404040"/>
                </a:solidFill>
                <a:latin typeface="Arial"/>
                <a:cs typeface="Arial"/>
              </a:rPr>
              <a:t>as  </a:t>
            </a:r>
            <a:r>
              <a:rPr sz="1900" b="1" spc="-95" dirty="0">
                <a:solidFill>
                  <a:srgbClr val="404040"/>
                </a:solidFill>
                <a:latin typeface="Arial"/>
                <a:cs typeface="Arial"/>
              </a:rPr>
              <a:t>"Adds </a:t>
            </a:r>
            <a:r>
              <a:rPr sz="1900" b="1" spc="-70" dirty="0">
                <a:solidFill>
                  <a:srgbClr val="404040"/>
                </a:solidFill>
                <a:latin typeface="Arial"/>
                <a:cs typeface="Arial"/>
              </a:rPr>
              <a:t>a </a:t>
            </a:r>
            <a:r>
              <a:rPr sz="1900" b="1" spc="-65" dirty="0">
                <a:solidFill>
                  <a:srgbClr val="404040"/>
                </a:solidFill>
                <a:latin typeface="Arial"/>
                <a:cs typeface="Arial"/>
              </a:rPr>
              <a:t>refreshing </a:t>
            </a:r>
            <a:r>
              <a:rPr sz="1900" b="1" spc="-85" dirty="0">
                <a:solidFill>
                  <a:srgbClr val="404040"/>
                </a:solidFill>
                <a:latin typeface="Arial"/>
                <a:cs typeface="Arial"/>
              </a:rPr>
              <a:t>relish </a:t>
            </a:r>
            <a:r>
              <a:rPr sz="1900" b="1" dirty="0">
                <a:solidFill>
                  <a:srgbClr val="404040"/>
                </a:solidFill>
                <a:latin typeface="Arial"/>
                <a:cs typeface="Arial"/>
              </a:rPr>
              <a:t>to </a:t>
            </a:r>
            <a:r>
              <a:rPr sz="1900" b="1" spc="-60" dirty="0">
                <a:solidFill>
                  <a:srgbClr val="404040"/>
                </a:solidFill>
                <a:latin typeface="Arial"/>
                <a:cs typeface="Arial"/>
              </a:rPr>
              <a:t>every </a:t>
            </a:r>
            <a:r>
              <a:rPr sz="1900" b="1" spc="-20" dirty="0">
                <a:solidFill>
                  <a:srgbClr val="404040"/>
                </a:solidFill>
                <a:latin typeface="Arial"/>
                <a:cs typeface="Arial"/>
              </a:rPr>
              <a:t>form </a:t>
            </a:r>
            <a:r>
              <a:rPr sz="1900" b="1" spc="-30" dirty="0">
                <a:solidFill>
                  <a:srgbClr val="404040"/>
                </a:solidFill>
                <a:latin typeface="Arial"/>
                <a:cs typeface="Arial"/>
              </a:rPr>
              <a:t>of</a:t>
            </a:r>
            <a:r>
              <a:rPr sz="1900" b="1" spc="-10" dirty="0">
                <a:solidFill>
                  <a:srgbClr val="404040"/>
                </a:solidFill>
                <a:latin typeface="Arial"/>
                <a:cs typeface="Arial"/>
              </a:rPr>
              <a:t> </a:t>
            </a:r>
            <a:r>
              <a:rPr sz="1900" b="1" spc="-105" dirty="0">
                <a:solidFill>
                  <a:srgbClr val="404040"/>
                </a:solidFill>
                <a:latin typeface="Arial"/>
                <a:cs typeface="Arial"/>
              </a:rPr>
              <a:t>exercise".</a:t>
            </a:r>
            <a:endParaRPr sz="1900">
              <a:latin typeface="Arial"/>
              <a:cs typeface="Aria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Text Placeholder 2"/>
          <p:cNvSpPr>
            <a:spLocks noGrp="1"/>
          </p:cNvSpPr>
          <p:nvPr>
            <p:ph type="body" idx="1"/>
          </p:nvPr>
        </p:nvSpPr>
        <p:spPr/>
        <p:txBody>
          <a:bodyPr/>
          <a:lstStyle/>
          <a:p>
            <a:r>
              <a:rPr lang="en-US" dirty="0" smtClean="0"/>
              <a:t>Thank you</a:t>
            </a:r>
            <a:endParaRPr lang="en-US" dirty="0"/>
          </a:p>
        </p:txBody>
      </p:sp>
    </p:spTree>
    <p:extLst>
      <p:ext uri="{BB962C8B-B14F-4D97-AF65-F5344CB8AC3E}">
        <p14:creationId xmlns="" xmlns:p14="http://schemas.microsoft.com/office/powerpoint/2010/main" val="112345365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447802"/>
            <a:ext cx="8044180" cy="756920"/>
          </a:xfrm>
          <a:prstGeom prst="rect">
            <a:avLst/>
          </a:prstGeom>
        </p:spPr>
        <p:txBody>
          <a:bodyPr vert="horz" wrap="square" lIns="0" tIns="12700" rIns="0" bIns="0" rtlCol="0">
            <a:spAutoFit/>
          </a:bodyPr>
          <a:lstStyle/>
          <a:p>
            <a:pPr marL="12700">
              <a:lnSpc>
                <a:spcPct val="100000"/>
              </a:lnSpc>
              <a:spcBef>
                <a:spcPts val="100"/>
              </a:spcBef>
            </a:pPr>
            <a:r>
              <a:rPr sz="4800" spc="105" dirty="0">
                <a:solidFill>
                  <a:srgbClr val="90C225"/>
                </a:solidFill>
              </a:rPr>
              <a:t>What </a:t>
            </a:r>
            <a:r>
              <a:rPr sz="4800" spc="-270" dirty="0">
                <a:solidFill>
                  <a:srgbClr val="90C225"/>
                </a:solidFill>
              </a:rPr>
              <a:t>is </a:t>
            </a:r>
            <a:r>
              <a:rPr sz="4800" spc="-45" dirty="0">
                <a:solidFill>
                  <a:srgbClr val="90C225"/>
                </a:solidFill>
              </a:rPr>
              <a:t>Product</a:t>
            </a:r>
            <a:r>
              <a:rPr sz="4800" spc="75" dirty="0">
                <a:solidFill>
                  <a:srgbClr val="90C225"/>
                </a:solidFill>
              </a:rPr>
              <a:t> </a:t>
            </a:r>
            <a:r>
              <a:rPr sz="4800" spc="-45" dirty="0">
                <a:solidFill>
                  <a:srgbClr val="90C225"/>
                </a:solidFill>
              </a:rPr>
              <a:t>Positioning</a:t>
            </a:r>
            <a:endParaRPr sz="4800"/>
          </a:p>
        </p:txBody>
      </p:sp>
      <p:sp>
        <p:nvSpPr>
          <p:cNvPr id="3" name="object 3"/>
          <p:cNvSpPr txBox="1"/>
          <p:nvPr/>
        </p:nvSpPr>
        <p:spPr>
          <a:xfrm>
            <a:off x="756310" y="2183079"/>
            <a:ext cx="8392795" cy="2953385"/>
          </a:xfrm>
          <a:prstGeom prst="rect">
            <a:avLst/>
          </a:prstGeom>
        </p:spPr>
        <p:txBody>
          <a:bodyPr vert="horz" wrap="square" lIns="0" tIns="13335" rIns="0" bIns="0" rtlCol="0">
            <a:spAutoFit/>
          </a:bodyPr>
          <a:lstStyle/>
          <a:p>
            <a:pPr marL="12700" marR="5080">
              <a:lnSpc>
                <a:spcPct val="100000"/>
              </a:lnSpc>
              <a:spcBef>
                <a:spcPts val="105"/>
              </a:spcBef>
            </a:pPr>
            <a:r>
              <a:rPr sz="3200" b="1" spc="-100" dirty="0">
                <a:latin typeface="Arial"/>
                <a:cs typeface="Arial"/>
              </a:rPr>
              <a:t>Product </a:t>
            </a:r>
            <a:r>
              <a:rPr sz="3200" b="1" spc="-75" dirty="0">
                <a:latin typeface="Arial"/>
                <a:cs typeface="Arial"/>
              </a:rPr>
              <a:t>positioning </a:t>
            </a:r>
            <a:r>
              <a:rPr sz="3200" b="1" spc="-229" dirty="0">
                <a:latin typeface="Arial"/>
                <a:cs typeface="Arial"/>
              </a:rPr>
              <a:t>is </a:t>
            </a:r>
            <a:r>
              <a:rPr sz="3200" b="1" spc="-110" dirty="0">
                <a:latin typeface="Arial"/>
                <a:cs typeface="Arial"/>
              </a:rPr>
              <a:t>a </a:t>
            </a:r>
            <a:r>
              <a:rPr sz="3200" b="1" spc="-25" dirty="0">
                <a:latin typeface="Arial"/>
                <a:cs typeface="Arial"/>
              </a:rPr>
              <a:t>form </a:t>
            </a:r>
            <a:r>
              <a:rPr sz="3200" b="1" spc="-30" dirty="0">
                <a:latin typeface="Arial"/>
                <a:cs typeface="Arial"/>
              </a:rPr>
              <a:t>of </a:t>
            </a:r>
            <a:r>
              <a:rPr sz="3200" b="1" spc="-60" dirty="0">
                <a:latin typeface="Arial"/>
                <a:cs typeface="Arial"/>
              </a:rPr>
              <a:t>marketing  </a:t>
            </a:r>
            <a:r>
              <a:rPr sz="3200" b="1" spc="-10" dirty="0">
                <a:latin typeface="Arial"/>
                <a:cs typeface="Arial"/>
              </a:rPr>
              <a:t>that </a:t>
            </a:r>
            <a:r>
              <a:rPr sz="3200" b="1" spc="-135" dirty="0">
                <a:latin typeface="Arial"/>
                <a:cs typeface="Arial"/>
              </a:rPr>
              <a:t>presents </a:t>
            </a:r>
            <a:r>
              <a:rPr sz="3200" b="1" spc="-30" dirty="0">
                <a:latin typeface="Arial"/>
                <a:cs typeface="Arial"/>
              </a:rPr>
              <a:t>the </a:t>
            </a:r>
            <a:r>
              <a:rPr sz="3200" b="1" spc="-75" dirty="0">
                <a:latin typeface="Arial"/>
                <a:cs typeface="Arial"/>
              </a:rPr>
              <a:t>benefits </a:t>
            </a:r>
            <a:r>
              <a:rPr sz="3200" b="1" spc="-30" dirty="0">
                <a:latin typeface="Arial"/>
                <a:cs typeface="Arial"/>
              </a:rPr>
              <a:t>of </a:t>
            </a:r>
            <a:r>
              <a:rPr sz="3200" b="1" spc="-95" dirty="0">
                <a:latin typeface="Arial"/>
                <a:cs typeface="Arial"/>
              </a:rPr>
              <a:t>your </a:t>
            </a:r>
            <a:r>
              <a:rPr sz="3200" b="1" spc="-70" dirty="0">
                <a:latin typeface="Arial"/>
                <a:cs typeface="Arial"/>
              </a:rPr>
              <a:t>product </a:t>
            </a:r>
            <a:r>
              <a:rPr sz="3200" b="1" spc="10" dirty="0">
                <a:latin typeface="Arial"/>
                <a:cs typeface="Arial"/>
              </a:rPr>
              <a:t>to  </a:t>
            </a:r>
            <a:r>
              <a:rPr sz="3200" b="1" spc="-110" dirty="0">
                <a:latin typeface="Arial"/>
                <a:cs typeface="Arial"/>
              </a:rPr>
              <a:t>a </a:t>
            </a:r>
            <a:r>
              <a:rPr sz="3200" b="1" spc="-75" dirty="0">
                <a:latin typeface="Arial"/>
                <a:cs typeface="Arial"/>
              </a:rPr>
              <a:t>particular </a:t>
            </a:r>
            <a:r>
              <a:rPr sz="3200" b="1" spc="-25" dirty="0">
                <a:latin typeface="Arial"/>
                <a:cs typeface="Arial"/>
              </a:rPr>
              <a:t>target </a:t>
            </a:r>
            <a:r>
              <a:rPr sz="3200" b="1" spc="-105" dirty="0">
                <a:latin typeface="Arial"/>
                <a:cs typeface="Arial"/>
              </a:rPr>
              <a:t>audience. </a:t>
            </a:r>
            <a:r>
              <a:rPr sz="3200" b="1" spc="-90" dirty="0">
                <a:latin typeface="Arial"/>
                <a:cs typeface="Arial"/>
              </a:rPr>
              <a:t>Through </a:t>
            </a:r>
            <a:r>
              <a:rPr sz="3200" b="1" spc="-60" dirty="0">
                <a:latin typeface="Arial"/>
                <a:cs typeface="Arial"/>
              </a:rPr>
              <a:t>market  </a:t>
            </a:r>
            <a:r>
              <a:rPr sz="3200" b="1" spc="-155" dirty="0">
                <a:latin typeface="Arial"/>
                <a:cs typeface="Arial"/>
              </a:rPr>
              <a:t>research </a:t>
            </a:r>
            <a:r>
              <a:rPr sz="3200" b="1" spc="-75" dirty="0">
                <a:latin typeface="Arial"/>
                <a:cs typeface="Arial"/>
              </a:rPr>
              <a:t>and </a:t>
            </a:r>
            <a:r>
              <a:rPr sz="3200" b="1" spc="-155" dirty="0">
                <a:latin typeface="Arial"/>
                <a:cs typeface="Arial"/>
              </a:rPr>
              <a:t>focus </a:t>
            </a:r>
            <a:r>
              <a:rPr sz="3200" b="1" spc="-114" dirty="0">
                <a:latin typeface="Arial"/>
                <a:cs typeface="Arial"/>
              </a:rPr>
              <a:t>groups, </a:t>
            </a:r>
            <a:r>
              <a:rPr sz="3200" b="1" spc="-100" dirty="0">
                <a:latin typeface="Arial"/>
                <a:cs typeface="Arial"/>
              </a:rPr>
              <a:t>marketers </a:t>
            </a:r>
            <a:r>
              <a:rPr sz="3200" b="1" spc="-155" dirty="0">
                <a:latin typeface="Arial"/>
                <a:cs typeface="Arial"/>
              </a:rPr>
              <a:t>can  </a:t>
            </a:r>
            <a:r>
              <a:rPr sz="3200" b="1" spc="-50" dirty="0">
                <a:latin typeface="Arial"/>
                <a:cs typeface="Arial"/>
              </a:rPr>
              <a:t>determine </a:t>
            </a:r>
            <a:r>
              <a:rPr sz="3200" b="1" spc="-120" dirty="0">
                <a:latin typeface="Arial"/>
                <a:cs typeface="Arial"/>
              </a:rPr>
              <a:t>which </a:t>
            </a:r>
            <a:r>
              <a:rPr sz="3200" b="1" spc="-100" dirty="0">
                <a:latin typeface="Arial"/>
                <a:cs typeface="Arial"/>
              </a:rPr>
              <a:t>audience </a:t>
            </a:r>
            <a:r>
              <a:rPr sz="3200" b="1" spc="10" dirty="0">
                <a:latin typeface="Arial"/>
                <a:cs typeface="Arial"/>
              </a:rPr>
              <a:t>to </a:t>
            </a:r>
            <a:r>
              <a:rPr sz="3200" b="1" spc="-25" dirty="0">
                <a:latin typeface="Arial"/>
                <a:cs typeface="Arial"/>
              </a:rPr>
              <a:t>target </a:t>
            </a:r>
            <a:r>
              <a:rPr sz="3200" b="1" spc="-135" dirty="0">
                <a:latin typeface="Arial"/>
                <a:cs typeface="Arial"/>
              </a:rPr>
              <a:t>based </a:t>
            </a:r>
            <a:r>
              <a:rPr sz="3200" b="1" spc="-70" dirty="0">
                <a:latin typeface="Arial"/>
                <a:cs typeface="Arial"/>
              </a:rPr>
              <a:t>on  </a:t>
            </a:r>
            <a:r>
              <a:rPr sz="3200" b="1" spc="-75" dirty="0">
                <a:latin typeface="Arial"/>
                <a:cs typeface="Arial"/>
              </a:rPr>
              <a:t>favorable </a:t>
            </a:r>
            <a:r>
              <a:rPr sz="3200" b="1" spc="-185" dirty="0">
                <a:latin typeface="Arial"/>
                <a:cs typeface="Arial"/>
              </a:rPr>
              <a:t>responses </a:t>
            </a:r>
            <a:r>
              <a:rPr sz="3200" b="1" spc="10" dirty="0">
                <a:latin typeface="Arial"/>
                <a:cs typeface="Arial"/>
              </a:rPr>
              <a:t>to </a:t>
            </a:r>
            <a:r>
              <a:rPr sz="3200" b="1" spc="-30" dirty="0">
                <a:latin typeface="Arial"/>
                <a:cs typeface="Arial"/>
              </a:rPr>
              <a:t>the</a:t>
            </a:r>
            <a:r>
              <a:rPr sz="3200" b="1" spc="160" dirty="0">
                <a:latin typeface="Arial"/>
                <a:cs typeface="Arial"/>
              </a:rPr>
              <a:t> </a:t>
            </a:r>
            <a:r>
              <a:rPr sz="3200" b="1" spc="-75" dirty="0">
                <a:latin typeface="Arial"/>
                <a:cs typeface="Arial"/>
              </a:rPr>
              <a:t>product.</a:t>
            </a:r>
            <a:endParaRPr sz="3200">
              <a:latin typeface="Arial"/>
              <a:cs typeface="Aria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6109"/>
            <a:ext cx="6290945" cy="1489075"/>
          </a:xfrm>
          <a:prstGeom prst="rect">
            <a:avLst/>
          </a:prstGeom>
        </p:spPr>
        <p:txBody>
          <a:bodyPr vert="horz" wrap="square" lIns="0" tIns="12700" rIns="0" bIns="0" rtlCol="0">
            <a:spAutoFit/>
          </a:bodyPr>
          <a:lstStyle/>
          <a:p>
            <a:pPr marL="12700" marR="5080">
              <a:lnSpc>
                <a:spcPct val="100000"/>
              </a:lnSpc>
              <a:spcBef>
                <a:spcPts val="100"/>
              </a:spcBef>
            </a:pPr>
            <a:r>
              <a:rPr sz="4800" spc="-75" dirty="0">
                <a:solidFill>
                  <a:srgbClr val="90C225"/>
                </a:solidFill>
              </a:rPr>
              <a:t>Importance </a:t>
            </a:r>
            <a:r>
              <a:rPr sz="4800" spc="-50" dirty="0">
                <a:solidFill>
                  <a:srgbClr val="90C225"/>
                </a:solidFill>
              </a:rPr>
              <a:t>of </a:t>
            </a:r>
            <a:r>
              <a:rPr sz="4800" spc="-155" dirty="0">
                <a:solidFill>
                  <a:srgbClr val="90C225"/>
                </a:solidFill>
              </a:rPr>
              <a:t>Product  </a:t>
            </a:r>
            <a:r>
              <a:rPr sz="4800" spc="-160" dirty="0">
                <a:solidFill>
                  <a:srgbClr val="90C225"/>
                </a:solidFill>
              </a:rPr>
              <a:t>Positioning</a:t>
            </a:r>
            <a:endParaRPr sz="4800"/>
          </a:p>
        </p:txBody>
      </p:sp>
      <p:sp>
        <p:nvSpPr>
          <p:cNvPr id="3" name="object 3"/>
          <p:cNvSpPr txBox="1"/>
          <p:nvPr/>
        </p:nvSpPr>
        <p:spPr>
          <a:xfrm>
            <a:off x="756310" y="2184907"/>
            <a:ext cx="8428355" cy="3439795"/>
          </a:xfrm>
          <a:prstGeom prst="rect">
            <a:avLst/>
          </a:prstGeom>
        </p:spPr>
        <p:txBody>
          <a:bodyPr vert="horz" wrap="square" lIns="0" tIns="12065" rIns="0" bIns="0" rtlCol="0">
            <a:spAutoFit/>
          </a:bodyPr>
          <a:lstStyle/>
          <a:p>
            <a:pPr marL="12700" marR="5080">
              <a:lnSpc>
                <a:spcPct val="100000"/>
              </a:lnSpc>
              <a:spcBef>
                <a:spcPts val="95"/>
              </a:spcBef>
            </a:pPr>
            <a:r>
              <a:rPr sz="2800" b="1" spc="-95" dirty="0">
                <a:latin typeface="Arial"/>
                <a:cs typeface="Arial"/>
              </a:rPr>
              <a:t>Product </a:t>
            </a:r>
            <a:r>
              <a:rPr sz="2800" b="1" spc="-70" dirty="0">
                <a:latin typeface="Arial"/>
                <a:cs typeface="Arial"/>
              </a:rPr>
              <a:t>positioning </a:t>
            </a:r>
            <a:r>
              <a:rPr sz="2800" b="1" spc="-204" dirty="0">
                <a:latin typeface="Arial"/>
                <a:cs typeface="Arial"/>
              </a:rPr>
              <a:t>is </a:t>
            </a:r>
            <a:r>
              <a:rPr sz="2800" b="1" spc="-30" dirty="0">
                <a:latin typeface="Arial"/>
                <a:cs typeface="Arial"/>
              </a:rPr>
              <a:t>the </a:t>
            </a:r>
            <a:r>
              <a:rPr sz="2800" b="1" spc="-170" dirty="0">
                <a:latin typeface="Arial"/>
                <a:cs typeface="Arial"/>
              </a:rPr>
              <a:t>process </a:t>
            </a:r>
            <a:r>
              <a:rPr sz="2800" b="1" spc="-90" dirty="0">
                <a:latin typeface="Arial"/>
                <a:cs typeface="Arial"/>
              </a:rPr>
              <a:t>marketers </a:t>
            </a:r>
            <a:r>
              <a:rPr sz="2800" b="1" spc="-175" dirty="0">
                <a:latin typeface="Arial"/>
                <a:cs typeface="Arial"/>
              </a:rPr>
              <a:t>use </a:t>
            </a:r>
            <a:r>
              <a:rPr sz="2800" b="1" spc="10" dirty="0">
                <a:latin typeface="Arial"/>
                <a:cs typeface="Arial"/>
              </a:rPr>
              <a:t>to  </a:t>
            </a:r>
            <a:r>
              <a:rPr sz="2800" b="1" spc="-45" dirty="0">
                <a:latin typeface="Arial"/>
                <a:cs typeface="Arial"/>
              </a:rPr>
              <a:t>determine </a:t>
            </a:r>
            <a:r>
              <a:rPr sz="2800" b="1" spc="-65" dirty="0">
                <a:latin typeface="Arial"/>
                <a:cs typeface="Arial"/>
              </a:rPr>
              <a:t>how </a:t>
            </a:r>
            <a:r>
              <a:rPr sz="2800" b="1" spc="5" dirty="0">
                <a:latin typeface="Arial"/>
                <a:cs typeface="Arial"/>
              </a:rPr>
              <a:t>to </a:t>
            </a:r>
            <a:r>
              <a:rPr sz="2800" b="1" spc="-95" dirty="0">
                <a:latin typeface="Arial"/>
                <a:cs typeface="Arial"/>
              </a:rPr>
              <a:t>best </a:t>
            </a:r>
            <a:r>
              <a:rPr sz="2800" b="1" spc="-85" dirty="0">
                <a:latin typeface="Arial"/>
                <a:cs typeface="Arial"/>
              </a:rPr>
              <a:t>communicate </a:t>
            </a:r>
            <a:r>
              <a:rPr sz="2800" b="1" spc="-40" dirty="0">
                <a:latin typeface="Arial"/>
                <a:cs typeface="Arial"/>
              </a:rPr>
              <a:t>their </a:t>
            </a:r>
            <a:r>
              <a:rPr sz="2800" b="1" spc="-85" dirty="0">
                <a:latin typeface="Arial"/>
                <a:cs typeface="Arial"/>
              </a:rPr>
              <a:t>products'  </a:t>
            </a:r>
            <a:r>
              <a:rPr sz="2800" b="1" spc="-55" dirty="0">
                <a:latin typeface="Arial"/>
                <a:cs typeface="Arial"/>
              </a:rPr>
              <a:t>attributes </a:t>
            </a:r>
            <a:r>
              <a:rPr sz="2800" b="1" spc="10" dirty="0">
                <a:latin typeface="Arial"/>
                <a:cs typeface="Arial"/>
              </a:rPr>
              <a:t>to </a:t>
            </a:r>
            <a:r>
              <a:rPr sz="2800" b="1" spc="-40" dirty="0">
                <a:latin typeface="Arial"/>
                <a:cs typeface="Arial"/>
              </a:rPr>
              <a:t>their </a:t>
            </a:r>
            <a:r>
              <a:rPr sz="2800" b="1" spc="-25" dirty="0">
                <a:latin typeface="Arial"/>
                <a:cs typeface="Arial"/>
              </a:rPr>
              <a:t>target </a:t>
            </a:r>
            <a:r>
              <a:rPr sz="2800" b="1" spc="-135" dirty="0">
                <a:latin typeface="Arial"/>
                <a:cs typeface="Arial"/>
              </a:rPr>
              <a:t>customers </a:t>
            </a:r>
            <a:r>
              <a:rPr sz="2800" b="1" spc="-125" dirty="0">
                <a:latin typeface="Arial"/>
                <a:cs typeface="Arial"/>
              </a:rPr>
              <a:t>based </a:t>
            </a:r>
            <a:r>
              <a:rPr sz="2800" b="1" spc="-65" dirty="0">
                <a:latin typeface="Arial"/>
                <a:cs typeface="Arial"/>
              </a:rPr>
              <a:t>on  </a:t>
            </a:r>
            <a:r>
              <a:rPr sz="2800" b="1" spc="-105" dirty="0">
                <a:latin typeface="Arial"/>
                <a:cs typeface="Arial"/>
              </a:rPr>
              <a:t>customer </a:t>
            </a:r>
            <a:r>
              <a:rPr sz="2800" b="1" spc="-125" dirty="0">
                <a:latin typeface="Arial"/>
                <a:cs typeface="Arial"/>
              </a:rPr>
              <a:t>needs, </a:t>
            </a:r>
            <a:r>
              <a:rPr sz="2800" b="1" spc="-60" dirty="0">
                <a:latin typeface="Arial"/>
                <a:cs typeface="Arial"/>
              </a:rPr>
              <a:t>competitive </a:t>
            </a:r>
            <a:r>
              <a:rPr sz="2800" b="1" spc="-165" dirty="0">
                <a:latin typeface="Arial"/>
                <a:cs typeface="Arial"/>
              </a:rPr>
              <a:t>pressures,  </a:t>
            </a:r>
            <a:r>
              <a:rPr sz="2800" b="1" spc="-80" dirty="0">
                <a:latin typeface="Arial"/>
                <a:cs typeface="Arial"/>
              </a:rPr>
              <a:t>communication </a:t>
            </a:r>
            <a:r>
              <a:rPr sz="2800" b="1" spc="-135" dirty="0">
                <a:latin typeface="Arial"/>
                <a:cs typeface="Arial"/>
              </a:rPr>
              <a:t>channels </a:t>
            </a:r>
            <a:r>
              <a:rPr sz="2800" b="1" spc="-70" dirty="0">
                <a:latin typeface="Arial"/>
                <a:cs typeface="Arial"/>
              </a:rPr>
              <a:t>and </a:t>
            </a:r>
            <a:r>
              <a:rPr sz="2800" b="1" spc="-90" dirty="0">
                <a:latin typeface="Arial"/>
                <a:cs typeface="Arial"/>
              </a:rPr>
              <a:t>carefully </a:t>
            </a:r>
            <a:r>
              <a:rPr sz="2800" b="1" spc="-55" dirty="0">
                <a:latin typeface="Arial"/>
                <a:cs typeface="Arial"/>
              </a:rPr>
              <a:t>crafted </a:t>
            </a:r>
            <a:r>
              <a:rPr sz="2800" b="1" spc="-120" dirty="0">
                <a:latin typeface="Arial"/>
                <a:cs typeface="Arial"/>
              </a:rPr>
              <a:t>key  </a:t>
            </a:r>
            <a:r>
              <a:rPr sz="2800" b="1" spc="-165" dirty="0">
                <a:latin typeface="Arial"/>
                <a:cs typeface="Arial"/>
              </a:rPr>
              <a:t>messages. </a:t>
            </a:r>
            <a:r>
              <a:rPr sz="2800" b="1" spc="-100" dirty="0">
                <a:latin typeface="Arial"/>
                <a:cs typeface="Arial"/>
              </a:rPr>
              <a:t>Effective </a:t>
            </a:r>
            <a:r>
              <a:rPr sz="2800" b="1" spc="-65" dirty="0">
                <a:latin typeface="Arial"/>
                <a:cs typeface="Arial"/>
              </a:rPr>
              <a:t>product </a:t>
            </a:r>
            <a:r>
              <a:rPr sz="2800" b="1" spc="-70" dirty="0">
                <a:latin typeface="Arial"/>
                <a:cs typeface="Arial"/>
              </a:rPr>
              <a:t>positioning </a:t>
            </a:r>
            <a:r>
              <a:rPr sz="2800" b="1" spc="-160" dirty="0">
                <a:latin typeface="Arial"/>
                <a:cs typeface="Arial"/>
              </a:rPr>
              <a:t>ensures  </a:t>
            </a:r>
            <a:r>
              <a:rPr sz="2800" b="1" spc="-10" dirty="0">
                <a:latin typeface="Arial"/>
                <a:cs typeface="Arial"/>
              </a:rPr>
              <a:t>that </a:t>
            </a:r>
            <a:r>
              <a:rPr sz="2800" b="1" spc="-55" dirty="0">
                <a:latin typeface="Arial"/>
                <a:cs typeface="Arial"/>
              </a:rPr>
              <a:t>marketing </a:t>
            </a:r>
            <a:r>
              <a:rPr sz="2800" b="1" spc="-170" dirty="0">
                <a:latin typeface="Arial"/>
                <a:cs typeface="Arial"/>
              </a:rPr>
              <a:t>messages </a:t>
            </a:r>
            <a:r>
              <a:rPr sz="2800" b="1" spc="-95" dirty="0">
                <a:latin typeface="Arial"/>
                <a:cs typeface="Arial"/>
              </a:rPr>
              <a:t>resonate </a:t>
            </a:r>
            <a:r>
              <a:rPr sz="2800" b="1" spc="-35" dirty="0">
                <a:latin typeface="Arial"/>
                <a:cs typeface="Arial"/>
              </a:rPr>
              <a:t>with </a:t>
            </a:r>
            <a:r>
              <a:rPr sz="2800" b="1" spc="-25" dirty="0">
                <a:latin typeface="Arial"/>
                <a:cs typeface="Arial"/>
              </a:rPr>
              <a:t>target  </a:t>
            </a:r>
            <a:r>
              <a:rPr sz="2800" b="1" spc="-150" dirty="0">
                <a:latin typeface="Arial"/>
                <a:cs typeface="Arial"/>
              </a:rPr>
              <a:t>consumers </a:t>
            </a:r>
            <a:r>
              <a:rPr sz="2800" b="1" spc="-70" dirty="0">
                <a:latin typeface="Arial"/>
                <a:cs typeface="Arial"/>
              </a:rPr>
              <a:t>and </a:t>
            </a:r>
            <a:r>
              <a:rPr sz="2800" b="1" spc="-80" dirty="0">
                <a:latin typeface="Arial"/>
                <a:cs typeface="Arial"/>
              </a:rPr>
              <a:t>compel </a:t>
            </a:r>
            <a:r>
              <a:rPr sz="2800" b="1" spc="-30" dirty="0">
                <a:latin typeface="Arial"/>
                <a:cs typeface="Arial"/>
              </a:rPr>
              <a:t>them </a:t>
            </a:r>
            <a:r>
              <a:rPr sz="2800" b="1" spc="10" dirty="0">
                <a:latin typeface="Arial"/>
                <a:cs typeface="Arial"/>
              </a:rPr>
              <a:t>to </a:t>
            </a:r>
            <a:r>
              <a:rPr sz="2800" b="1" spc="-65" dirty="0">
                <a:latin typeface="Arial"/>
                <a:cs typeface="Arial"/>
              </a:rPr>
              <a:t>take</a:t>
            </a:r>
            <a:r>
              <a:rPr sz="2800" b="1" spc="345" dirty="0">
                <a:latin typeface="Arial"/>
                <a:cs typeface="Arial"/>
              </a:rPr>
              <a:t> </a:t>
            </a:r>
            <a:r>
              <a:rPr sz="2800" b="1" spc="-80" dirty="0">
                <a:latin typeface="Arial"/>
                <a:cs typeface="Arial"/>
              </a:rPr>
              <a:t>action.</a:t>
            </a:r>
            <a:endParaRPr sz="2800">
              <a:latin typeface="Arial"/>
              <a:cs typeface="Aria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3904" y="626109"/>
            <a:ext cx="7821295" cy="756920"/>
          </a:xfrm>
          <a:prstGeom prst="rect">
            <a:avLst/>
          </a:prstGeom>
        </p:spPr>
        <p:txBody>
          <a:bodyPr vert="horz" wrap="square" lIns="0" tIns="12700" rIns="0" bIns="0" rtlCol="0">
            <a:spAutoFit/>
          </a:bodyPr>
          <a:lstStyle/>
          <a:p>
            <a:pPr marL="12700">
              <a:lnSpc>
                <a:spcPct val="100000"/>
              </a:lnSpc>
              <a:spcBef>
                <a:spcPts val="100"/>
              </a:spcBef>
            </a:pPr>
            <a:r>
              <a:rPr sz="4800" spc="-280" dirty="0">
                <a:solidFill>
                  <a:srgbClr val="90C225"/>
                </a:solidFill>
              </a:rPr>
              <a:t>Steps </a:t>
            </a:r>
            <a:r>
              <a:rPr sz="4800" spc="-35" dirty="0">
                <a:solidFill>
                  <a:srgbClr val="90C225"/>
                </a:solidFill>
              </a:rPr>
              <a:t>In </a:t>
            </a:r>
            <a:r>
              <a:rPr sz="4800" spc="-155" dirty="0">
                <a:solidFill>
                  <a:srgbClr val="90C225"/>
                </a:solidFill>
              </a:rPr>
              <a:t>Product</a:t>
            </a:r>
            <a:r>
              <a:rPr sz="4800" spc="220" dirty="0">
                <a:solidFill>
                  <a:srgbClr val="90C225"/>
                </a:solidFill>
              </a:rPr>
              <a:t> </a:t>
            </a:r>
            <a:r>
              <a:rPr sz="4800" spc="-160" dirty="0">
                <a:solidFill>
                  <a:srgbClr val="90C225"/>
                </a:solidFill>
              </a:rPr>
              <a:t>Positioning</a:t>
            </a:r>
            <a:endParaRPr sz="4800"/>
          </a:p>
        </p:txBody>
      </p:sp>
      <p:sp>
        <p:nvSpPr>
          <p:cNvPr id="3" name="object 3"/>
          <p:cNvSpPr txBox="1"/>
          <p:nvPr/>
        </p:nvSpPr>
        <p:spPr>
          <a:xfrm>
            <a:off x="1150721" y="1765854"/>
            <a:ext cx="8110855" cy="3070225"/>
          </a:xfrm>
          <a:prstGeom prst="rect">
            <a:avLst/>
          </a:prstGeom>
        </p:spPr>
        <p:txBody>
          <a:bodyPr vert="horz" wrap="square" lIns="0" tIns="196850" rIns="0" bIns="0" rtlCol="0">
            <a:spAutoFit/>
          </a:bodyPr>
          <a:lstStyle/>
          <a:p>
            <a:pPr marL="12700">
              <a:lnSpc>
                <a:spcPct val="100000"/>
              </a:lnSpc>
              <a:spcBef>
                <a:spcPts val="1550"/>
              </a:spcBef>
              <a:tabLst>
                <a:tab pos="604520" algn="l"/>
              </a:tabLst>
            </a:pPr>
            <a:r>
              <a:rPr sz="3900" b="1" spc="-375" dirty="0">
                <a:latin typeface="Arial"/>
                <a:cs typeface="Arial"/>
              </a:rPr>
              <a:t>1.	</a:t>
            </a:r>
            <a:r>
              <a:rPr sz="3900" b="1" spc="-170" dirty="0">
                <a:latin typeface="Arial"/>
                <a:cs typeface="Arial"/>
              </a:rPr>
              <a:t>Know </a:t>
            </a:r>
            <a:r>
              <a:rPr sz="3900" b="1" spc="-114" dirty="0">
                <a:latin typeface="Arial"/>
                <a:cs typeface="Arial"/>
              </a:rPr>
              <a:t>your </a:t>
            </a:r>
            <a:r>
              <a:rPr sz="3900" b="1" spc="-30" dirty="0">
                <a:latin typeface="Arial"/>
                <a:cs typeface="Arial"/>
              </a:rPr>
              <a:t>target </a:t>
            </a:r>
            <a:r>
              <a:rPr sz="3900" b="1" spc="-125" dirty="0">
                <a:latin typeface="Arial"/>
                <a:cs typeface="Arial"/>
              </a:rPr>
              <a:t>audience</a:t>
            </a:r>
            <a:r>
              <a:rPr sz="3900" b="1" spc="245" dirty="0">
                <a:latin typeface="Arial"/>
                <a:cs typeface="Arial"/>
              </a:rPr>
              <a:t> </a:t>
            </a:r>
            <a:r>
              <a:rPr sz="3900" b="1" spc="-145" dirty="0">
                <a:latin typeface="Arial"/>
                <a:cs typeface="Arial"/>
              </a:rPr>
              <a:t>well:</a:t>
            </a:r>
            <a:endParaRPr sz="3900">
              <a:latin typeface="Arial"/>
              <a:cs typeface="Arial"/>
            </a:endParaRPr>
          </a:p>
          <a:p>
            <a:pPr marL="12700" marR="5080">
              <a:lnSpc>
                <a:spcPct val="100000"/>
              </a:lnSpc>
              <a:spcBef>
                <a:spcPts val="1040"/>
              </a:spcBef>
            </a:pPr>
            <a:r>
              <a:rPr sz="2800" b="1" spc="55" dirty="0">
                <a:latin typeface="Arial"/>
                <a:cs typeface="Arial"/>
              </a:rPr>
              <a:t>It </a:t>
            </a:r>
            <a:r>
              <a:rPr sz="2800" b="1" spc="-200" dirty="0">
                <a:latin typeface="Arial"/>
                <a:cs typeface="Arial"/>
              </a:rPr>
              <a:t>is </a:t>
            </a:r>
            <a:r>
              <a:rPr sz="2800" b="1" spc="-125" dirty="0">
                <a:latin typeface="Arial"/>
                <a:cs typeface="Arial"/>
              </a:rPr>
              <a:t>essential </a:t>
            </a:r>
            <a:r>
              <a:rPr sz="2800" b="1" spc="-25" dirty="0">
                <a:latin typeface="Arial"/>
                <a:cs typeface="Arial"/>
              </a:rPr>
              <a:t>for </a:t>
            </a:r>
            <a:r>
              <a:rPr sz="2800" b="1" spc="-30" dirty="0">
                <a:latin typeface="Arial"/>
                <a:cs typeface="Arial"/>
              </a:rPr>
              <a:t>the </a:t>
            </a:r>
            <a:r>
              <a:rPr sz="2800" b="1" spc="-90" dirty="0">
                <a:latin typeface="Arial"/>
                <a:cs typeface="Arial"/>
              </a:rPr>
              <a:t>marketers </a:t>
            </a:r>
            <a:r>
              <a:rPr sz="2800" b="1" spc="10" dirty="0">
                <a:latin typeface="Arial"/>
                <a:cs typeface="Arial"/>
              </a:rPr>
              <a:t>to </a:t>
            </a:r>
            <a:r>
              <a:rPr sz="2800" b="1" spc="-70" dirty="0">
                <a:latin typeface="Arial"/>
                <a:cs typeface="Arial"/>
              </a:rPr>
              <a:t>first </a:t>
            </a:r>
            <a:r>
              <a:rPr sz="2800" b="1" spc="-40" dirty="0">
                <a:latin typeface="Arial"/>
                <a:cs typeface="Arial"/>
              </a:rPr>
              <a:t>identify </a:t>
            </a:r>
            <a:r>
              <a:rPr sz="2800" b="1" spc="-30" dirty="0">
                <a:latin typeface="Arial"/>
                <a:cs typeface="Arial"/>
              </a:rPr>
              <a:t>the  </a:t>
            </a:r>
            <a:r>
              <a:rPr sz="2800" b="1" spc="-25" dirty="0">
                <a:latin typeface="Arial"/>
                <a:cs typeface="Arial"/>
              </a:rPr>
              <a:t>target </a:t>
            </a:r>
            <a:r>
              <a:rPr sz="2800" b="1" spc="-90" dirty="0">
                <a:latin typeface="Arial"/>
                <a:cs typeface="Arial"/>
              </a:rPr>
              <a:t>audience </a:t>
            </a:r>
            <a:r>
              <a:rPr sz="2800" b="1" spc="-70" dirty="0">
                <a:latin typeface="Arial"/>
                <a:cs typeface="Arial"/>
              </a:rPr>
              <a:t>and </a:t>
            </a:r>
            <a:r>
              <a:rPr sz="2800" b="1" spc="-45" dirty="0">
                <a:latin typeface="Arial"/>
                <a:cs typeface="Arial"/>
              </a:rPr>
              <a:t>then </a:t>
            </a:r>
            <a:r>
              <a:rPr sz="2800" b="1" spc="-85" dirty="0">
                <a:latin typeface="Arial"/>
                <a:cs typeface="Arial"/>
              </a:rPr>
              <a:t>understand </a:t>
            </a:r>
            <a:r>
              <a:rPr sz="2800" b="1" spc="-40" dirty="0">
                <a:latin typeface="Arial"/>
                <a:cs typeface="Arial"/>
              </a:rPr>
              <a:t>their </a:t>
            </a:r>
            <a:r>
              <a:rPr sz="2800" b="1" spc="-125" dirty="0">
                <a:latin typeface="Arial"/>
                <a:cs typeface="Arial"/>
              </a:rPr>
              <a:t>needs  </a:t>
            </a:r>
            <a:r>
              <a:rPr sz="2800" b="1" spc="-70" dirty="0">
                <a:latin typeface="Arial"/>
                <a:cs typeface="Arial"/>
              </a:rPr>
              <a:t>and </a:t>
            </a:r>
            <a:r>
              <a:rPr sz="2800" b="1" spc="-110" dirty="0">
                <a:latin typeface="Arial"/>
                <a:cs typeface="Arial"/>
              </a:rPr>
              <a:t>preferences. </a:t>
            </a:r>
            <a:r>
              <a:rPr sz="2800" b="1" spc="-150" dirty="0">
                <a:latin typeface="Arial"/>
                <a:cs typeface="Arial"/>
              </a:rPr>
              <a:t>Every </a:t>
            </a:r>
            <a:r>
              <a:rPr sz="2800" b="1" spc="-70" dirty="0">
                <a:latin typeface="Arial"/>
                <a:cs typeface="Arial"/>
              </a:rPr>
              <a:t>individual </a:t>
            </a:r>
            <a:r>
              <a:rPr sz="2800" b="1" spc="-180" dirty="0">
                <a:latin typeface="Arial"/>
                <a:cs typeface="Arial"/>
              </a:rPr>
              <a:t>has </a:t>
            </a:r>
            <a:r>
              <a:rPr sz="2800" b="1" spc="-110" dirty="0">
                <a:latin typeface="Arial"/>
                <a:cs typeface="Arial"/>
              </a:rPr>
              <a:t>interests,  </a:t>
            </a:r>
            <a:r>
              <a:rPr sz="2800" b="1" spc="-125" dirty="0">
                <a:latin typeface="Arial"/>
                <a:cs typeface="Arial"/>
              </a:rPr>
              <a:t>needs </a:t>
            </a:r>
            <a:r>
              <a:rPr sz="2800" b="1" spc="-70" dirty="0">
                <a:latin typeface="Arial"/>
                <a:cs typeface="Arial"/>
              </a:rPr>
              <a:t>and </a:t>
            </a:r>
            <a:r>
              <a:rPr sz="2800" b="1" spc="-110" dirty="0">
                <a:latin typeface="Arial"/>
                <a:cs typeface="Arial"/>
              </a:rPr>
              <a:t>preferences. </a:t>
            </a:r>
            <a:r>
              <a:rPr sz="2800" b="1" spc="35" dirty="0">
                <a:latin typeface="Arial"/>
                <a:cs typeface="Arial"/>
              </a:rPr>
              <a:t>No </a:t>
            </a:r>
            <a:r>
              <a:rPr sz="2800" b="1" spc="-20" dirty="0">
                <a:latin typeface="Arial"/>
                <a:cs typeface="Arial"/>
              </a:rPr>
              <a:t>two </a:t>
            </a:r>
            <a:r>
              <a:rPr sz="2800" b="1" spc="-95" dirty="0">
                <a:latin typeface="Arial"/>
                <a:cs typeface="Arial"/>
              </a:rPr>
              <a:t>individuals </a:t>
            </a:r>
            <a:r>
              <a:rPr sz="2800" b="1" spc="-140" dirty="0">
                <a:latin typeface="Arial"/>
                <a:cs typeface="Arial"/>
              </a:rPr>
              <a:t>can  </a:t>
            </a:r>
            <a:r>
              <a:rPr sz="2800" b="1" spc="-50" dirty="0">
                <a:latin typeface="Arial"/>
                <a:cs typeface="Arial"/>
              </a:rPr>
              <a:t>think </a:t>
            </a:r>
            <a:r>
              <a:rPr sz="2800" b="1" spc="-65" dirty="0">
                <a:latin typeface="Arial"/>
                <a:cs typeface="Arial"/>
              </a:rPr>
              <a:t>on </a:t>
            </a:r>
            <a:r>
              <a:rPr sz="2800" b="1" spc="-30" dirty="0">
                <a:latin typeface="Arial"/>
                <a:cs typeface="Arial"/>
              </a:rPr>
              <a:t>the </a:t>
            </a:r>
            <a:r>
              <a:rPr sz="2800" b="1" spc="-140" dirty="0">
                <a:latin typeface="Arial"/>
                <a:cs typeface="Arial"/>
              </a:rPr>
              <a:t>same</a:t>
            </a:r>
            <a:r>
              <a:rPr sz="2800" b="1" spc="145" dirty="0">
                <a:latin typeface="Arial"/>
                <a:cs typeface="Arial"/>
              </a:rPr>
              <a:t> </a:t>
            </a:r>
            <a:r>
              <a:rPr sz="2800" b="1" spc="-120" dirty="0">
                <a:latin typeface="Arial"/>
                <a:cs typeface="Arial"/>
              </a:rPr>
              <a:t>lines.</a:t>
            </a:r>
            <a:endParaRPr sz="2800">
              <a:latin typeface="Arial"/>
              <a:cs typeface="Aria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9112" y="186715"/>
            <a:ext cx="8343900" cy="2969260"/>
          </a:xfrm>
          <a:prstGeom prst="rect">
            <a:avLst/>
          </a:prstGeom>
        </p:spPr>
        <p:txBody>
          <a:bodyPr vert="horz" wrap="square" lIns="0" tIns="140970" rIns="0" bIns="0" rtlCol="0">
            <a:spAutoFit/>
          </a:bodyPr>
          <a:lstStyle/>
          <a:p>
            <a:pPr marL="12700">
              <a:lnSpc>
                <a:spcPct val="100000"/>
              </a:lnSpc>
              <a:spcBef>
                <a:spcPts val="1110"/>
              </a:spcBef>
            </a:pPr>
            <a:r>
              <a:rPr sz="2800" spc="-5" dirty="0">
                <a:latin typeface="Trebuchet MS"/>
                <a:cs typeface="Trebuchet MS"/>
              </a:rPr>
              <a:t>2. </a:t>
            </a:r>
            <a:r>
              <a:rPr sz="2800" spc="-10" dirty="0">
                <a:latin typeface="Trebuchet MS"/>
                <a:cs typeface="Trebuchet MS"/>
              </a:rPr>
              <a:t>Identify the product</a:t>
            </a:r>
            <a:r>
              <a:rPr sz="2800" spc="5" dirty="0">
                <a:latin typeface="Trebuchet MS"/>
                <a:cs typeface="Trebuchet MS"/>
              </a:rPr>
              <a:t> </a:t>
            </a:r>
            <a:r>
              <a:rPr sz="2800" spc="-10" dirty="0">
                <a:latin typeface="Trebuchet MS"/>
                <a:cs typeface="Trebuchet MS"/>
              </a:rPr>
              <a:t>features:</a:t>
            </a:r>
            <a:endParaRPr sz="2800">
              <a:latin typeface="Trebuchet MS"/>
              <a:cs typeface="Trebuchet MS"/>
            </a:endParaRPr>
          </a:p>
          <a:p>
            <a:pPr marL="12700" marR="465455">
              <a:lnSpc>
                <a:spcPct val="100000"/>
              </a:lnSpc>
              <a:spcBef>
                <a:spcPts val="1010"/>
              </a:spcBef>
            </a:pPr>
            <a:r>
              <a:rPr sz="2800" spc="-5" dirty="0">
                <a:latin typeface="Trebuchet MS"/>
                <a:cs typeface="Trebuchet MS"/>
              </a:rPr>
              <a:t>The </a:t>
            </a:r>
            <a:r>
              <a:rPr sz="2800" spc="-10" dirty="0">
                <a:latin typeface="Trebuchet MS"/>
                <a:cs typeface="Trebuchet MS"/>
              </a:rPr>
              <a:t>marketers </a:t>
            </a:r>
            <a:r>
              <a:rPr sz="2800" spc="-5" dirty="0">
                <a:latin typeface="Trebuchet MS"/>
                <a:cs typeface="Trebuchet MS"/>
              </a:rPr>
              <a:t>themselves </a:t>
            </a:r>
            <a:r>
              <a:rPr sz="2800" spc="-10" dirty="0">
                <a:latin typeface="Trebuchet MS"/>
                <a:cs typeface="Trebuchet MS"/>
              </a:rPr>
              <a:t>must </a:t>
            </a:r>
            <a:r>
              <a:rPr sz="2800" spc="-5" dirty="0">
                <a:latin typeface="Trebuchet MS"/>
                <a:cs typeface="Trebuchet MS"/>
              </a:rPr>
              <a:t>be </a:t>
            </a:r>
            <a:r>
              <a:rPr sz="2800" spc="-10" dirty="0">
                <a:latin typeface="Trebuchet MS"/>
                <a:cs typeface="Trebuchet MS"/>
              </a:rPr>
              <a:t>well aware </a:t>
            </a:r>
            <a:r>
              <a:rPr sz="2800" spc="-5" dirty="0">
                <a:latin typeface="Trebuchet MS"/>
                <a:cs typeface="Trebuchet MS"/>
              </a:rPr>
              <a:t>of  </a:t>
            </a:r>
            <a:r>
              <a:rPr sz="2800" spc="-10" dirty="0">
                <a:latin typeface="Trebuchet MS"/>
                <a:cs typeface="Trebuchet MS"/>
              </a:rPr>
              <a:t>the </a:t>
            </a:r>
            <a:r>
              <a:rPr sz="2800" spc="-5" dirty="0">
                <a:latin typeface="Trebuchet MS"/>
                <a:cs typeface="Trebuchet MS"/>
              </a:rPr>
              <a:t>features </a:t>
            </a:r>
            <a:r>
              <a:rPr sz="2800" spc="-10" dirty="0">
                <a:latin typeface="Trebuchet MS"/>
                <a:cs typeface="Trebuchet MS"/>
              </a:rPr>
              <a:t>and benefits </a:t>
            </a:r>
            <a:r>
              <a:rPr sz="2800" spc="-5" dirty="0">
                <a:latin typeface="Trebuchet MS"/>
                <a:cs typeface="Trebuchet MS"/>
              </a:rPr>
              <a:t>of </a:t>
            </a:r>
            <a:r>
              <a:rPr sz="2800" spc="-10" dirty="0">
                <a:latin typeface="Trebuchet MS"/>
                <a:cs typeface="Trebuchet MS"/>
              </a:rPr>
              <a:t>the</a:t>
            </a:r>
            <a:r>
              <a:rPr sz="2800" spc="60" dirty="0">
                <a:latin typeface="Trebuchet MS"/>
                <a:cs typeface="Trebuchet MS"/>
              </a:rPr>
              <a:t> </a:t>
            </a:r>
            <a:r>
              <a:rPr sz="2800" spc="-5" dirty="0">
                <a:latin typeface="Trebuchet MS"/>
                <a:cs typeface="Trebuchet MS"/>
              </a:rPr>
              <a:t>products.</a:t>
            </a:r>
            <a:endParaRPr sz="2800">
              <a:latin typeface="Trebuchet MS"/>
              <a:cs typeface="Trebuchet MS"/>
            </a:endParaRPr>
          </a:p>
          <a:p>
            <a:pPr marL="12700" marR="5080">
              <a:lnSpc>
                <a:spcPct val="100000"/>
              </a:lnSpc>
              <a:spcBef>
                <a:spcPts val="994"/>
              </a:spcBef>
            </a:pPr>
            <a:r>
              <a:rPr sz="2800" spc="-5" dirty="0">
                <a:latin typeface="Trebuchet MS"/>
                <a:cs typeface="Trebuchet MS"/>
              </a:rPr>
              <a:t>A </a:t>
            </a:r>
            <a:r>
              <a:rPr sz="2800" spc="-10" dirty="0">
                <a:latin typeface="Trebuchet MS"/>
                <a:cs typeface="Trebuchet MS"/>
              </a:rPr>
              <a:t>marketer </a:t>
            </a:r>
            <a:r>
              <a:rPr sz="2800" spc="-5" dirty="0">
                <a:latin typeface="Trebuchet MS"/>
                <a:cs typeface="Trebuchet MS"/>
              </a:rPr>
              <a:t>selling </a:t>
            </a:r>
            <a:r>
              <a:rPr sz="2800" spc="-10" dirty="0">
                <a:latin typeface="Trebuchet MS"/>
                <a:cs typeface="Trebuchet MS"/>
              </a:rPr>
              <a:t>REDMI phones </a:t>
            </a:r>
            <a:r>
              <a:rPr sz="2800" spc="-5" dirty="0">
                <a:latin typeface="Trebuchet MS"/>
                <a:cs typeface="Trebuchet MS"/>
              </a:rPr>
              <a:t>should </a:t>
            </a:r>
            <a:r>
              <a:rPr sz="2800" spc="-10" dirty="0">
                <a:latin typeface="Trebuchet MS"/>
                <a:cs typeface="Trebuchet MS"/>
              </a:rPr>
              <a:t>himself also  use </a:t>
            </a:r>
            <a:r>
              <a:rPr sz="2800" spc="-5" dirty="0">
                <a:latin typeface="Trebuchet MS"/>
                <a:cs typeface="Trebuchet MS"/>
              </a:rPr>
              <a:t>a </a:t>
            </a:r>
            <a:r>
              <a:rPr sz="2800" spc="-10" dirty="0">
                <a:latin typeface="Trebuchet MS"/>
                <a:cs typeface="Trebuchet MS"/>
              </a:rPr>
              <a:t>REDMI handset </a:t>
            </a:r>
            <a:r>
              <a:rPr sz="2800" spc="-5" dirty="0">
                <a:latin typeface="Trebuchet MS"/>
                <a:cs typeface="Trebuchet MS"/>
              </a:rPr>
              <a:t>for </a:t>
            </a:r>
            <a:r>
              <a:rPr sz="2800" spc="-10" dirty="0">
                <a:latin typeface="Trebuchet MS"/>
                <a:cs typeface="Trebuchet MS"/>
              </a:rPr>
              <a:t>the customers </a:t>
            </a:r>
            <a:r>
              <a:rPr sz="2800" spc="-5" dirty="0">
                <a:latin typeface="Trebuchet MS"/>
                <a:cs typeface="Trebuchet MS"/>
              </a:rPr>
              <a:t>to believe  </a:t>
            </a:r>
            <a:r>
              <a:rPr sz="2800" spc="-10" dirty="0">
                <a:latin typeface="Trebuchet MS"/>
                <a:cs typeface="Trebuchet MS"/>
              </a:rPr>
              <a:t>him.</a:t>
            </a:r>
            <a:endParaRPr sz="2800">
              <a:latin typeface="Trebuchet MS"/>
              <a:cs typeface="Trebuchet MS"/>
            </a:endParaRPr>
          </a:p>
        </p:txBody>
      </p:sp>
      <p:sp>
        <p:nvSpPr>
          <p:cNvPr id="3" name="object 3"/>
          <p:cNvSpPr/>
          <p:nvPr/>
        </p:nvSpPr>
        <p:spPr>
          <a:xfrm>
            <a:off x="4066776" y="3101434"/>
            <a:ext cx="2032650" cy="293464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4405" y="424129"/>
            <a:ext cx="7791070" cy="659155"/>
          </a:xfrm>
          <a:prstGeom prst="rect">
            <a:avLst/>
          </a:prstGeom>
        </p:spPr>
        <p:txBody>
          <a:bodyPr vert="horz" wrap="square" lIns="0" tIns="12700" rIns="0" bIns="0" rtlCol="0">
            <a:spAutoFit/>
          </a:bodyPr>
          <a:lstStyle/>
          <a:p>
            <a:pPr marL="12700">
              <a:lnSpc>
                <a:spcPct val="100000"/>
              </a:lnSpc>
              <a:spcBef>
                <a:spcPts val="100"/>
              </a:spcBef>
            </a:pPr>
            <a:r>
              <a:rPr b="1" spc="-70" dirty="0">
                <a:solidFill>
                  <a:schemeClr val="tx1"/>
                </a:solidFill>
              </a:rPr>
              <a:t>3. </a:t>
            </a:r>
            <a:r>
              <a:rPr b="1" spc="-80" dirty="0">
                <a:solidFill>
                  <a:schemeClr val="tx1"/>
                </a:solidFill>
              </a:rPr>
              <a:t>Unique </a:t>
            </a:r>
            <a:r>
              <a:rPr b="1" spc="-130" dirty="0">
                <a:solidFill>
                  <a:schemeClr val="tx1"/>
                </a:solidFill>
              </a:rPr>
              <a:t>selling </a:t>
            </a:r>
            <a:r>
              <a:rPr b="1" spc="-140" dirty="0">
                <a:solidFill>
                  <a:schemeClr val="tx1"/>
                </a:solidFill>
              </a:rPr>
              <a:t>Propositions</a:t>
            </a:r>
            <a:r>
              <a:rPr b="1" spc="220" dirty="0">
                <a:solidFill>
                  <a:schemeClr val="tx1"/>
                </a:solidFill>
              </a:rPr>
              <a:t> </a:t>
            </a:r>
            <a:r>
              <a:rPr b="1" spc="-330" dirty="0">
                <a:solidFill>
                  <a:schemeClr val="tx1"/>
                </a:solidFill>
              </a:rPr>
              <a:t>:</a:t>
            </a:r>
          </a:p>
        </p:txBody>
      </p:sp>
      <p:sp>
        <p:nvSpPr>
          <p:cNvPr id="3" name="object 3"/>
          <p:cNvSpPr txBox="1"/>
          <p:nvPr/>
        </p:nvSpPr>
        <p:spPr>
          <a:xfrm>
            <a:off x="1424368" y="1790192"/>
            <a:ext cx="7444105" cy="2712085"/>
          </a:xfrm>
          <a:prstGeom prst="rect">
            <a:avLst/>
          </a:prstGeom>
        </p:spPr>
        <p:txBody>
          <a:bodyPr vert="horz" wrap="square" lIns="0" tIns="12065" rIns="0" bIns="0" rtlCol="0">
            <a:spAutoFit/>
          </a:bodyPr>
          <a:lstStyle/>
          <a:p>
            <a:pPr marL="12700" marR="5080">
              <a:lnSpc>
                <a:spcPct val="100000"/>
              </a:lnSpc>
              <a:spcBef>
                <a:spcPts val="95"/>
              </a:spcBef>
            </a:pPr>
            <a:r>
              <a:rPr sz="2800" b="1" spc="-150" dirty="0">
                <a:latin typeface="Arial"/>
                <a:cs typeface="Arial"/>
              </a:rPr>
              <a:t>Every </a:t>
            </a:r>
            <a:r>
              <a:rPr sz="2800" b="1" spc="-65" dirty="0">
                <a:latin typeface="Arial"/>
                <a:cs typeface="Arial"/>
              </a:rPr>
              <a:t>product </a:t>
            </a:r>
            <a:r>
              <a:rPr sz="2800" b="1" spc="-110" dirty="0">
                <a:latin typeface="Arial"/>
                <a:cs typeface="Arial"/>
              </a:rPr>
              <a:t>should </a:t>
            </a:r>
            <a:r>
              <a:rPr sz="2800" b="1" spc="-105" dirty="0">
                <a:latin typeface="Arial"/>
                <a:cs typeface="Arial"/>
              </a:rPr>
              <a:t>have </a:t>
            </a:r>
            <a:r>
              <a:rPr sz="2800" b="1" spc="-254" dirty="0">
                <a:latin typeface="Arial"/>
                <a:cs typeface="Arial"/>
              </a:rPr>
              <a:t>USPs; </a:t>
            </a:r>
            <a:r>
              <a:rPr sz="2800" b="1" spc="-10" dirty="0">
                <a:latin typeface="Arial"/>
                <a:cs typeface="Arial"/>
              </a:rPr>
              <a:t>at </a:t>
            </a:r>
            <a:r>
              <a:rPr sz="2800" b="1" spc="-105" dirty="0">
                <a:latin typeface="Arial"/>
                <a:cs typeface="Arial"/>
              </a:rPr>
              <a:t>least  </a:t>
            </a:r>
            <a:r>
              <a:rPr sz="2800" b="1" spc="-125" dirty="0">
                <a:latin typeface="Arial"/>
                <a:cs typeface="Arial"/>
              </a:rPr>
              <a:t>some </a:t>
            </a:r>
            <a:r>
              <a:rPr sz="2800" b="1" spc="-85" dirty="0">
                <a:latin typeface="Arial"/>
                <a:cs typeface="Arial"/>
              </a:rPr>
              <a:t>features </a:t>
            </a:r>
            <a:r>
              <a:rPr sz="2800" b="1" spc="-110" dirty="0">
                <a:latin typeface="Arial"/>
                <a:cs typeface="Arial"/>
              </a:rPr>
              <a:t>which </a:t>
            </a:r>
            <a:r>
              <a:rPr sz="2800" b="1" spc="-85" dirty="0">
                <a:latin typeface="Arial"/>
                <a:cs typeface="Arial"/>
              </a:rPr>
              <a:t>are </a:t>
            </a:r>
            <a:r>
              <a:rPr sz="2800" b="1" spc="-75" dirty="0">
                <a:latin typeface="Arial"/>
                <a:cs typeface="Arial"/>
              </a:rPr>
              <a:t>unique. </a:t>
            </a:r>
            <a:r>
              <a:rPr sz="2800" b="1" spc="-105" dirty="0">
                <a:latin typeface="Arial"/>
                <a:cs typeface="Arial"/>
              </a:rPr>
              <a:t>The  </a:t>
            </a:r>
            <a:r>
              <a:rPr sz="2800" b="1" spc="-80" dirty="0">
                <a:latin typeface="Arial"/>
                <a:cs typeface="Arial"/>
              </a:rPr>
              <a:t>organizations </a:t>
            </a:r>
            <a:r>
              <a:rPr sz="2800" b="1" spc="-95" dirty="0">
                <a:latin typeface="Arial"/>
                <a:cs typeface="Arial"/>
              </a:rPr>
              <a:t>must </a:t>
            </a:r>
            <a:r>
              <a:rPr sz="2800" b="1" spc="-85" dirty="0">
                <a:latin typeface="Arial"/>
                <a:cs typeface="Arial"/>
              </a:rPr>
              <a:t>create </a:t>
            </a:r>
            <a:r>
              <a:rPr sz="2800" b="1" spc="-250" dirty="0">
                <a:latin typeface="Arial"/>
                <a:cs typeface="Arial"/>
              </a:rPr>
              <a:t>USPs </a:t>
            </a:r>
            <a:r>
              <a:rPr sz="2800" b="1" spc="-30" dirty="0">
                <a:latin typeface="Arial"/>
                <a:cs typeface="Arial"/>
              </a:rPr>
              <a:t>of </a:t>
            </a:r>
            <a:r>
              <a:rPr sz="2800" b="1" spc="-40" dirty="0">
                <a:latin typeface="Arial"/>
                <a:cs typeface="Arial"/>
              </a:rPr>
              <a:t>their  </a:t>
            </a:r>
            <a:r>
              <a:rPr sz="2800" b="1" spc="-110" dirty="0">
                <a:latin typeface="Arial"/>
                <a:cs typeface="Arial"/>
              </a:rPr>
              <a:t>brands </a:t>
            </a:r>
            <a:r>
              <a:rPr sz="2800" b="1" spc="-70" dirty="0">
                <a:latin typeface="Arial"/>
                <a:cs typeface="Arial"/>
              </a:rPr>
              <a:t>and effectively </a:t>
            </a:r>
            <a:r>
              <a:rPr sz="2800" b="1" spc="-80" dirty="0">
                <a:latin typeface="Arial"/>
                <a:cs typeface="Arial"/>
              </a:rPr>
              <a:t>communicate </a:t>
            </a:r>
            <a:r>
              <a:rPr sz="2800" b="1" spc="-30" dirty="0">
                <a:latin typeface="Arial"/>
                <a:cs typeface="Arial"/>
              </a:rPr>
              <a:t>the </a:t>
            </a:r>
            <a:r>
              <a:rPr sz="2800" b="1" spc="-140" dirty="0">
                <a:latin typeface="Arial"/>
                <a:cs typeface="Arial"/>
              </a:rPr>
              <a:t>same  </a:t>
            </a:r>
            <a:r>
              <a:rPr sz="2800" b="1" spc="10" dirty="0">
                <a:latin typeface="Arial"/>
                <a:cs typeface="Arial"/>
              </a:rPr>
              <a:t>to </a:t>
            </a:r>
            <a:r>
              <a:rPr sz="2800" b="1" spc="-30" dirty="0">
                <a:latin typeface="Arial"/>
                <a:cs typeface="Arial"/>
              </a:rPr>
              <a:t>the </a:t>
            </a:r>
            <a:r>
              <a:rPr sz="2800" b="1" spc="-25" dirty="0">
                <a:latin typeface="Arial"/>
                <a:cs typeface="Arial"/>
              </a:rPr>
              <a:t>target</a:t>
            </a:r>
            <a:r>
              <a:rPr sz="2800" b="1" spc="30" dirty="0">
                <a:latin typeface="Arial"/>
                <a:cs typeface="Arial"/>
              </a:rPr>
              <a:t> </a:t>
            </a:r>
            <a:r>
              <a:rPr sz="2800" b="1" spc="-95" dirty="0">
                <a:latin typeface="Arial"/>
                <a:cs typeface="Arial"/>
              </a:rPr>
              <a:t>audience.</a:t>
            </a:r>
            <a:endParaRPr sz="2800">
              <a:latin typeface="Arial"/>
              <a:cs typeface="Arial"/>
            </a:endParaRPr>
          </a:p>
          <a:p>
            <a:pPr marL="12700">
              <a:lnSpc>
                <a:spcPct val="100000"/>
              </a:lnSpc>
              <a:spcBef>
                <a:spcPts val="994"/>
              </a:spcBef>
            </a:pPr>
            <a:r>
              <a:rPr sz="2800" b="1" spc="-215" dirty="0">
                <a:latin typeface="Arial"/>
                <a:cs typeface="Arial"/>
              </a:rPr>
              <a:t>USP </a:t>
            </a:r>
            <a:r>
              <a:rPr sz="2800" b="1" spc="-30" dirty="0">
                <a:latin typeface="Arial"/>
                <a:cs typeface="Arial"/>
              </a:rPr>
              <a:t>of </a:t>
            </a:r>
            <a:r>
              <a:rPr sz="2800" b="1" spc="-100" dirty="0">
                <a:latin typeface="Arial"/>
                <a:cs typeface="Arial"/>
              </a:rPr>
              <a:t>a </a:t>
            </a:r>
            <a:r>
              <a:rPr sz="2800" b="1" spc="-90" dirty="0">
                <a:latin typeface="Arial"/>
                <a:cs typeface="Arial"/>
              </a:rPr>
              <a:t>REDMI </a:t>
            </a:r>
            <a:r>
              <a:rPr sz="2800" b="1" spc="-160" dirty="0">
                <a:latin typeface="Arial"/>
                <a:cs typeface="Arial"/>
              </a:rPr>
              <a:t>– </a:t>
            </a:r>
            <a:r>
              <a:rPr sz="2800" b="1" spc="-195" dirty="0">
                <a:latin typeface="Arial"/>
                <a:cs typeface="Arial"/>
              </a:rPr>
              <a:t>Fast </a:t>
            </a:r>
            <a:r>
              <a:rPr sz="2800" b="1" spc="-225" dirty="0">
                <a:latin typeface="Arial"/>
                <a:cs typeface="Arial"/>
              </a:rPr>
              <a:t>as</a:t>
            </a:r>
            <a:r>
              <a:rPr sz="2800" b="1" spc="-360" dirty="0">
                <a:latin typeface="Arial"/>
                <a:cs typeface="Arial"/>
              </a:rPr>
              <a:t> </a:t>
            </a:r>
            <a:r>
              <a:rPr sz="2800" b="1" spc="-90" dirty="0">
                <a:latin typeface="Arial"/>
                <a:cs typeface="Arial"/>
              </a:rPr>
              <a:t>Light.</a:t>
            </a:r>
            <a:endParaRPr sz="2800">
              <a:latin typeface="Arial"/>
              <a:cs typeface="Arial"/>
            </a:endParaRPr>
          </a:p>
        </p:txBody>
      </p:sp>
      <p:sp>
        <p:nvSpPr>
          <p:cNvPr id="4" name="object 4"/>
          <p:cNvSpPr/>
          <p:nvPr/>
        </p:nvSpPr>
        <p:spPr>
          <a:xfrm>
            <a:off x="7283195" y="3227832"/>
            <a:ext cx="2045207" cy="204368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2360" y="358216"/>
            <a:ext cx="8784540" cy="659155"/>
          </a:xfrm>
          <a:prstGeom prst="rect">
            <a:avLst/>
          </a:prstGeom>
        </p:spPr>
        <p:txBody>
          <a:bodyPr vert="horz" wrap="square" lIns="0" tIns="12700" rIns="0" bIns="0" rtlCol="0">
            <a:spAutoFit/>
          </a:bodyPr>
          <a:lstStyle/>
          <a:p>
            <a:pPr marL="12700">
              <a:lnSpc>
                <a:spcPct val="100000"/>
              </a:lnSpc>
              <a:spcBef>
                <a:spcPts val="100"/>
              </a:spcBef>
            </a:pPr>
            <a:r>
              <a:rPr sz="4200" b="1" spc="-25" dirty="0">
                <a:solidFill>
                  <a:schemeClr val="tx1"/>
                </a:solidFill>
                <a:latin typeface="Trebuchet MS"/>
                <a:cs typeface="Trebuchet MS"/>
              </a:rPr>
              <a:t>4.Know </a:t>
            </a:r>
            <a:r>
              <a:rPr sz="4200" b="1" spc="-5" dirty="0">
                <a:solidFill>
                  <a:schemeClr val="tx1"/>
                </a:solidFill>
                <a:latin typeface="Trebuchet MS"/>
                <a:cs typeface="Trebuchet MS"/>
              </a:rPr>
              <a:t>your</a:t>
            </a:r>
            <a:r>
              <a:rPr sz="4200" b="1" spc="-40" dirty="0">
                <a:solidFill>
                  <a:schemeClr val="tx1"/>
                </a:solidFill>
                <a:latin typeface="Trebuchet MS"/>
                <a:cs typeface="Trebuchet MS"/>
              </a:rPr>
              <a:t> </a:t>
            </a:r>
            <a:r>
              <a:rPr sz="4200" b="1" spc="-5" dirty="0">
                <a:solidFill>
                  <a:schemeClr val="tx1"/>
                </a:solidFill>
                <a:latin typeface="Trebuchet MS"/>
                <a:cs typeface="Trebuchet MS"/>
              </a:rPr>
              <a:t>competitors</a:t>
            </a:r>
            <a:endParaRPr sz="4200" b="1">
              <a:solidFill>
                <a:schemeClr val="tx1"/>
              </a:solidFill>
              <a:latin typeface="Trebuchet MS"/>
              <a:cs typeface="Trebuchet MS"/>
            </a:endParaRPr>
          </a:p>
        </p:txBody>
      </p:sp>
      <p:sp>
        <p:nvSpPr>
          <p:cNvPr id="3" name="object 3"/>
          <p:cNvSpPr txBox="1"/>
          <p:nvPr/>
        </p:nvSpPr>
        <p:spPr>
          <a:xfrm>
            <a:off x="702360" y="1390268"/>
            <a:ext cx="8067675" cy="3265170"/>
          </a:xfrm>
          <a:prstGeom prst="rect">
            <a:avLst/>
          </a:prstGeom>
        </p:spPr>
        <p:txBody>
          <a:bodyPr vert="horz" wrap="square" lIns="0" tIns="12065" rIns="0" bIns="0" rtlCol="0">
            <a:spAutoFit/>
          </a:bodyPr>
          <a:lstStyle/>
          <a:p>
            <a:pPr marL="12700" marR="626110">
              <a:lnSpc>
                <a:spcPct val="100000"/>
              </a:lnSpc>
              <a:spcBef>
                <a:spcPts val="95"/>
              </a:spcBef>
            </a:pPr>
            <a:r>
              <a:rPr sz="2800" b="1" spc="-145" dirty="0">
                <a:latin typeface="Arial"/>
                <a:cs typeface="Arial"/>
              </a:rPr>
              <a:t>A </a:t>
            </a:r>
            <a:r>
              <a:rPr sz="2800" b="1" spc="-60" dirty="0">
                <a:latin typeface="Arial"/>
                <a:cs typeface="Arial"/>
              </a:rPr>
              <a:t>marketer </a:t>
            </a:r>
            <a:r>
              <a:rPr sz="2800" b="1" spc="-95" dirty="0">
                <a:latin typeface="Arial"/>
                <a:cs typeface="Arial"/>
              </a:rPr>
              <a:t>must </a:t>
            </a:r>
            <a:r>
              <a:rPr sz="2800" b="1" spc="-50" dirty="0">
                <a:latin typeface="Arial"/>
                <a:cs typeface="Arial"/>
              </a:rPr>
              <a:t>be </a:t>
            </a:r>
            <a:r>
              <a:rPr sz="2800" b="1" spc="-85" dirty="0">
                <a:latin typeface="Arial"/>
                <a:cs typeface="Arial"/>
              </a:rPr>
              <a:t>aware </a:t>
            </a:r>
            <a:r>
              <a:rPr sz="2800" b="1" spc="-35" dirty="0">
                <a:latin typeface="Arial"/>
                <a:cs typeface="Arial"/>
              </a:rPr>
              <a:t>of </a:t>
            </a:r>
            <a:r>
              <a:rPr sz="2800" b="1" spc="-30" dirty="0">
                <a:latin typeface="Arial"/>
                <a:cs typeface="Arial"/>
              </a:rPr>
              <a:t>the </a:t>
            </a:r>
            <a:r>
              <a:rPr sz="2800" b="1" spc="-75" dirty="0">
                <a:latin typeface="Arial"/>
                <a:cs typeface="Arial"/>
              </a:rPr>
              <a:t>competitor’s  </a:t>
            </a:r>
            <a:r>
              <a:rPr sz="2800" b="1" spc="-85" dirty="0">
                <a:latin typeface="Arial"/>
                <a:cs typeface="Arial"/>
              </a:rPr>
              <a:t>offerings. </a:t>
            </a:r>
            <a:r>
              <a:rPr sz="2800" b="1" spc="-114" dirty="0">
                <a:latin typeface="Arial"/>
                <a:cs typeface="Arial"/>
              </a:rPr>
              <a:t>Let </a:t>
            </a:r>
            <a:r>
              <a:rPr sz="2800" b="1" spc="-30" dirty="0">
                <a:latin typeface="Arial"/>
                <a:cs typeface="Arial"/>
              </a:rPr>
              <a:t>the </a:t>
            </a:r>
            <a:r>
              <a:rPr sz="2800" b="1" spc="-95" dirty="0">
                <a:latin typeface="Arial"/>
                <a:cs typeface="Arial"/>
              </a:rPr>
              <a:t>individuals </a:t>
            </a:r>
            <a:r>
              <a:rPr sz="2800" b="1" spc="-70" dirty="0">
                <a:latin typeface="Arial"/>
                <a:cs typeface="Arial"/>
              </a:rPr>
              <a:t>know how </a:t>
            </a:r>
            <a:r>
              <a:rPr sz="2800" b="1" spc="-90" dirty="0">
                <a:latin typeface="Arial"/>
                <a:cs typeface="Arial"/>
              </a:rPr>
              <a:t>your  </a:t>
            </a:r>
            <a:r>
              <a:rPr sz="2800" b="1" spc="-65" dirty="0">
                <a:latin typeface="Arial"/>
                <a:cs typeface="Arial"/>
              </a:rPr>
              <a:t>product </a:t>
            </a:r>
            <a:r>
              <a:rPr sz="2800" b="1" spc="-204" dirty="0">
                <a:latin typeface="Arial"/>
                <a:cs typeface="Arial"/>
              </a:rPr>
              <a:t>is </a:t>
            </a:r>
            <a:r>
              <a:rPr sz="2800" b="1" spc="-20" dirty="0">
                <a:latin typeface="Arial"/>
                <a:cs typeface="Arial"/>
              </a:rPr>
              <a:t>better </a:t>
            </a:r>
            <a:r>
              <a:rPr sz="2800" b="1" spc="-50" dirty="0">
                <a:latin typeface="Arial"/>
                <a:cs typeface="Arial"/>
              </a:rPr>
              <a:t>than </a:t>
            </a:r>
            <a:r>
              <a:rPr sz="2800" b="1" spc="-30" dirty="0">
                <a:latin typeface="Arial"/>
                <a:cs typeface="Arial"/>
              </a:rPr>
              <a:t>the</a:t>
            </a:r>
            <a:r>
              <a:rPr sz="2800" b="1" spc="-190" dirty="0">
                <a:latin typeface="Arial"/>
                <a:cs typeface="Arial"/>
              </a:rPr>
              <a:t> </a:t>
            </a:r>
            <a:r>
              <a:rPr sz="2800" b="1" spc="-75" dirty="0">
                <a:latin typeface="Arial"/>
                <a:cs typeface="Arial"/>
              </a:rPr>
              <a:t>competitors</a:t>
            </a:r>
            <a:endParaRPr sz="2800">
              <a:latin typeface="Arial"/>
              <a:cs typeface="Arial"/>
            </a:endParaRPr>
          </a:p>
          <a:p>
            <a:pPr marL="12700" marR="5080">
              <a:lnSpc>
                <a:spcPct val="100000"/>
              </a:lnSpc>
              <a:spcBef>
                <a:spcPts val="994"/>
              </a:spcBef>
            </a:pPr>
            <a:r>
              <a:rPr sz="2800" b="1" spc="-114" dirty="0">
                <a:latin typeface="Arial"/>
                <a:cs typeface="Arial"/>
              </a:rPr>
              <a:t>Let </a:t>
            </a:r>
            <a:r>
              <a:rPr sz="2800" b="1" spc="-30" dirty="0">
                <a:latin typeface="Arial"/>
                <a:cs typeface="Arial"/>
              </a:rPr>
              <a:t>the </a:t>
            </a:r>
            <a:r>
              <a:rPr sz="2800" b="1" spc="-25" dirty="0">
                <a:latin typeface="Arial"/>
                <a:cs typeface="Arial"/>
              </a:rPr>
              <a:t>target </a:t>
            </a:r>
            <a:r>
              <a:rPr sz="2800" b="1" spc="-90" dirty="0">
                <a:latin typeface="Arial"/>
                <a:cs typeface="Arial"/>
              </a:rPr>
              <a:t>audience </a:t>
            </a:r>
            <a:r>
              <a:rPr sz="2800" b="1" spc="-70" dirty="0">
                <a:latin typeface="Arial"/>
                <a:cs typeface="Arial"/>
              </a:rPr>
              <a:t>know how </a:t>
            </a:r>
            <a:r>
              <a:rPr sz="2800" b="1" spc="-90" dirty="0">
                <a:latin typeface="Arial"/>
                <a:cs typeface="Arial"/>
              </a:rPr>
              <a:t>your </a:t>
            </a:r>
            <a:r>
              <a:rPr sz="2800" b="1" spc="-65" dirty="0">
                <a:latin typeface="Arial"/>
                <a:cs typeface="Arial"/>
              </a:rPr>
              <a:t>product </a:t>
            </a:r>
            <a:r>
              <a:rPr sz="2800" b="1" spc="-204" dirty="0">
                <a:latin typeface="Arial"/>
                <a:cs typeface="Arial"/>
              </a:rPr>
              <a:t>is  </a:t>
            </a:r>
            <a:r>
              <a:rPr sz="2800" b="1" spc="-20" dirty="0">
                <a:latin typeface="Arial"/>
                <a:cs typeface="Arial"/>
              </a:rPr>
              <a:t>better </a:t>
            </a:r>
            <a:r>
              <a:rPr sz="2800" b="1" spc="-50" dirty="0">
                <a:latin typeface="Arial"/>
                <a:cs typeface="Arial"/>
              </a:rPr>
              <a:t>than</a:t>
            </a:r>
            <a:r>
              <a:rPr sz="2800" b="1" spc="30" dirty="0">
                <a:latin typeface="Arial"/>
                <a:cs typeface="Arial"/>
              </a:rPr>
              <a:t> </a:t>
            </a:r>
            <a:r>
              <a:rPr sz="2800" b="1" spc="-95" dirty="0">
                <a:latin typeface="Arial"/>
                <a:cs typeface="Arial"/>
              </a:rPr>
              <a:t>others.</a:t>
            </a:r>
            <a:endParaRPr sz="2800">
              <a:latin typeface="Arial"/>
              <a:cs typeface="Arial"/>
            </a:endParaRPr>
          </a:p>
          <a:p>
            <a:pPr marL="12700" marR="90805">
              <a:lnSpc>
                <a:spcPct val="100000"/>
              </a:lnSpc>
              <a:spcBef>
                <a:spcPts val="1000"/>
              </a:spcBef>
            </a:pPr>
            <a:r>
              <a:rPr sz="2800" b="1" spc="-110" dirty="0">
                <a:latin typeface="Arial"/>
                <a:cs typeface="Arial"/>
              </a:rPr>
              <a:t>The </a:t>
            </a:r>
            <a:r>
              <a:rPr sz="2800" b="1" spc="-90" dirty="0">
                <a:latin typeface="Arial"/>
                <a:cs typeface="Arial"/>
              </a:rPr>
              <a:t>marketers </a:t>
            </a:r>
            <a:r>
              <a:rPr sz="2800" b="1" spc="-95" dirty="0">
                <a:latin typeface="Arial"/>
                <a:cs typeface="Arial"/>
              </a:rPr>
              <a:t>must </a:t>
            </a:r>
            <a:r>
              <a:rPr sz="2800" b="1" spc="-135" dirty="0">
                <a:latin typeface="Arial"/>
                <a:cs typeface="Arial"/>
              </a:rPr>
              <a:t>always </a:t>
            </a:r>
            <a:r>
              <a:rPr sz="2800" b="1" spc="-110" dirty="0">
                <a:latin typeface="Arial"/>
                <a:cs typeface="Arial"/>
              </a:rPr>
              <a:t>strive </a:t>
            </a:r>
            <a:r>
              <a:rPr sz="2800" b="1" spc="-75" dirty="0">
                <a:latin typeface="Arial"/>
                <a:cs typeface="Arial"/>
              </a:rPr>
              <a:t>hard </a:t>
            </a:r>
            <a:r>
              <a:rPr sz="2800" b="1" spc="15" dirty="0">
                <a:latin typeface="Arial"/>
                <a:cs typeface="Arial"/>
              </a:rPr>
              <a:t>to </a:t>
            </a:r>
            <a:r>
              <a:rPr sz="2800" b="1" spc="-110" dirty="0">
                <a:latin typeface="Arial"/>
                <a:cs typeface="Arial"/>
              </a:rPr>
              <a:t>have </a:t>
            </a:r>
            <a:r>
              <a:rPr sz="2800" b="1" spc="-90" dirty="0">
                <a:latin typeface="Arial"/>
                <a:cs typeface="Arial"/>
              </a:rPr>
              <a:t>an  </a:t>
            </a:r>
            <a:r>
              <a:rPr sz="2800" b="1" spc="-55" dirty="0">
                <a:latin typeface="Arial"/>
                <a:cs typeface="Arial"/>
              </a:rPr>
              <a:t>edge </a:t>
            </a:r>
            <a:r>
              <a:rPr sz="2800" b="1" spc="-90" dirty="0">
                <a:latin typeface="Arial"/>
                <a:cs typeface="Arial"/>
              </a:rPr>
              <a:t>over </a:t>
            </a:r>
            <a:r>
              <a:rPr sz="2800" b="1" spc="-40" dirty="0">
                <a:latin typeface="Arial"/>
                <a:cs typeface="Arial"/>
              </a:rPr>
              <a:t>their</a:t>
            </a:r>
            <a:r>
              <a:rPr sz="2800" b="1" spc="165" dirty="0">
                <a:latin typeface="Arial"/>
                <a:cs typeface="Arial"/>
              </a:rPr>
              <a:t> </a:t>
            </a:r>
            <a:r>
              <a:rPr sz="2800" b="1" spc="-75" dirty="0">
                <a:latin typeface="Arial"/>
                <a:cs typeface="Arial"/>
              </a:rPr>
              <a:t>competitors</a:t>
            </a:r>
            <a:r>
              <a:rPr sz="2800" b="1" spc="-75" dirty="0">
                <a:solidFill>
                  <a:srgbClr val="404040"/>
                </a:solidFill>
                <a:latin typeface="Arial"/>
                <a:cs typeface="Arial"/>
              </a:rPr>
              <a:t>.</a:t>
            </a:r>
            <a:endParaRPr sz="2800">
              <a:latin typeface="Arial"/>
              <a:cs typeface="Arial"/>
            </a:endParaRP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3417222">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TS103417222</Template>
  <TotalTime>580</TotalTime>
  <Words>1133</Words>
  <Application>Microsoft Office PowerPoint</Application>
  <PresentationFormat>Custom</PresentationFormat>
  <Paragraphs>136</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TS103417222</vt:lpstr>
      <vt:lpstr>Product Differentiation</vt:lpstr>
      <vt:lpstr>BRAND POSITIONING</vt:lpstr>
      <vt:lpstr>Product  Positioning</vt:lpstr>
      <vt:lpstr>What is Product Positioning</vt:lpstr>
      <vt:lpstr>Importance of Product  Positioning</vt:lpstr>
      <vt:lpstr>Steps In Product Positioning</vt:lpstr>
      <vt:lpstr>Slide 7</vt:lpstr>
      <vt:lpstr>3. Unique selling Propositions :</vt:lpstr>
      <vt:lpstr>4.Know your competitors</vt:lpstr>
      <vt:lpstr>5.Ways to promote brands</vt:lpstr>
      <vt:lpstr>Slide 11</vt:lpstr>
      <vt:lpstr>Slide 12</vt:lpstr>
      <vt:lpstr>Product Differentiation</vt:lpstr>
      <vt:lpstr>Service differentiation</vt:lpstr>
      <vt:lpstr>Slide 15</vt:lpstr>
      <vt:lpstr>Slide 16</vt:lpstr>
      <vt:lpstr>Slide 17</vt:lpstr>
      <vt:lpstr>CASE STUDY</vt:lpstr>
      <vt:lpstr>What…</vt:lpstr>
      <vt:lpstr>Slide 20</vt:lpstr>
      <vt:lpstr>Slide 21</vt:lpstr>
      <vt:lpstr> Positioning Maps:  Luxury SUVs Price vs. Orientation Dimensions</vt:lpstr>
      <vt:lpstr>Positioning Strategy</vt:lpstr>
      <vt:lpstr>Sources of Differentiation</vt:lpstr>
      <vt:lpstr>Choosing the Right Competitive Advantages</vt:lpstr>
      <vt:lpstr>Point of parity of each brand</vt:lpstr>
      <vt:lpstr>Point of parity and point of difference of Lifebuoy</vt:lpstr>
      <vt:lpstr>Points of difference of Lifebuoy</vt:lpstr>
      <vt:lpstr>Points of difference of Lifebuoy</vt:lpstr>
      <vt:lpstr>Point of parity Sandalina Sandal Soap</vt:lpstr>
      <vt:lpstr>Point of difference of Sandalina Sandal Soap</vt:lpstr>
      <vt:lpstr>In-class Activity</vt:lpstr>
      <vt:lpstr>Coca Cola Competitive Advantage</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Segmentation</dc:title>
  <dc:creator>bryan</dc:creator>
  <cp:lastModifiedBy>ADMIN</cp:lastModifiedBy>
  <cp:revision>61</cp:revision>
  <cp:lastPrinted>2012-08-15T21:38:02Z</cp:lastPrinted>
  <dcterms:created xsi:type="dcterms:W3CDTF">2013-08-18T18:33:43Z</dcterms:created>
  <dcterms:modified xsi:type="dcterms:W3CDTF">2023-05-02T04:58:32Z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